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 snapToGrid="0" snapToObjects="1">
      <p:cViewPr varScale="1">
        <p:scale>
          <a:sx n="71" d="100"/>
          <a:sy n="71" d="100"/>
        </p:scale>
        <p:origin x="1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ie Intervalle (ii)…"/>
          <p:cNvSpPr txBox="1"/>
          <p:nvPr/>
        </p:nvSpPr>
        <p:spPr>
          <a:xfrm>
            <a:off x="6585479" y="1729691"/>
            <a:ext cx="5327485" cy="5240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/>
            </a:pPr>
            <a:r>
              <a:rPr dirty="0"/>
              <a:t>Die </a:t>
            </a:r>
            <a:r>
              <a:rPr dirty="0" err="1"/>
              <a:t>Intervalle</a:t>
            </a:r>
            <a:r>
              <a:rPr dirty="0"/>
              <a:t> (ii)</a:t>
            </a:r>
          </a:p>
          <a:p>
            <a:pPr>
              <a:defRPr sz="4800"/>
            </a:pPr>
            <a:endParaRPr dirty="0"/>
          </a:p>
          <a:p>
            <a:pPr>
              <a:defRPr sz="4800"/>
            </a:pPr>
            <a:endParaRPr dirty="0"/>
          </a:p>
          <a:p>
            <a:pPr>
              <a:defRPr sz="4800"/>
            </a:pPr>
            <a:r>
              <a:rPr dirty="0"/>
              <a:t>Les </a:t>
            </a:r>
            <a:r>
              <a:rPr lang="es-ES"/>
              <a:t>i</a:t>
            </a:r>
            <a:r>
              <a:t>ntervalles</a:t>
            </a:r>
            <a:r>
              <a:rPr dirty="0"/>
              <a:t> (ii) </a:t>
            </a:r>
          </a:p>
          <a:p>
            <a:pPr>
              <a:defRPr sz="4800"/>
            </a:pPr>
            <a:endParaRPr dirty="0"/>
          </a:p>
          <a:p>
            <a:pPr>
              <a:defRPr sz="4800"/>
            </a:pPr>
            <a:endParaRPr dirty="0"/>
          </a:p>
          <a:p>
            <a:pPr>
              <a:defRPr sz="4800"/>
            </a:pPr>
            <a:r>
              <a:rPr dirty="0"/>
              <a:t>The Intervals (ii)</a:t>
            </a:r>
          </a:p>
        </p:txBody>
      </p:sp>
      <p:pic>
        <p:nvPicPr>
          <p:cNvPr id="120" name="Clé de sol.png" descr="Clé de so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258" y="3149398"/>
            <a:ext cx="6671405" cy="46740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Die Primen (1) und die Oktaven (8)"/>
          <p:cNvSpPr txBox="1">
            <a:spLocks noGrp="1"/>
          </p:cNvSpPr>
          <p:nvPr>
            <p:ph type="subTitle" sz="quarter" idx="1"/>
          </p:nvPr>
        </p:nvSpPr>
        <p:spPr>
          <a:xfrm>
            <a:off x="673100" y="2336800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t>Die Primen (1) und die Oktaven (8)</a:t>
            </a:r>
          </a:p>
        </p:txBody>
      </p:sp>
      <p:sp>
        <p:nvSpPr>
          <p:cNvPr id="123" name="Les unissons (1) et les octaves (8)"/>
          <p:cNvSpPr txBox="1"/>
          <p:nvPr/>
        </p:nvSpPr>
        <p:spPr>
          <a:xfrm>
            <a:off x="4690059" y="4247052"/>
            <a:ext cx="7155282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Les unissons (1) et les octaves (8)</a:t>
            </a:r>
          </a:p>
        </p:txBody>
      </p:sp>
      <p:sp>
        <p:nvSpPr>
          <p:cNvPr id="124" name="The unisons (1) and the octaves (8)"/>
          <p:cNvSpPr txBox="1"/>
          <p:nvPr/>
        </p:nvSpPr>
        <p:spPr>
          <a:xfrm>
            <a:off x="4927492" y="6388099"/>
            <a:ext cx="7417017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The unisons (1) and the octaves (8)</a:t>
            </a:r>
          </a:p>
        </p:txBody>
      </p:sp>
      <p:pic>
        <p:nvPicPr>
          <p:cNvPr id="125" name="pngwave - 2020-06-01T231331.680.png" descr="pngwave - 2020-06-01T231331.68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8773" y="3934717"/>
            <a:ext cx="4397127" cy="4397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Alle natürlichen Primen sind auf gleicher Höhe.…"/>
          <p:cNvSpPr txBox="1"/>
          <p:nvPr/>
        </p:nvSpPr>
        <p:spPr>
          <a:xfrm>
            <a:off x="1394746" y="1813839"/>
            <a:ext cx="9545880" cy="13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t>Alle natürlichen Primen sind auf gleicher Höhe. </a:t>
            </a:r>
          </a:p>
          <a:p>
            <a:pPr>
              <a:defRPr sz="2800" b="0"/>
            </a:pPr>
            <a:r>
              <a:t>Alle Oktaven sind sechs ganze Töne voneinander entfernt. </a:t>
            </a:r>
          </a:p>
          <a:p>
            <a:pPr>
              <a:defRPr sz="2800" b="0"/>
            </a:pPr>
            <a:r>
              <a:t>Aus diesem Grund heißen sie: </a:t>
            </a:r>
            <a:r>
              <a:rPr b="1"/>
              <a:t>reine Intervalle</a:t>
            </a:r>
          </a:p>
        </p:txBody>
      </p:sp>
      <p:sp>
        <p:nvSpPr>
          <p:cNvPr id="128" name="Tous les unissons naturels sont à la même hauteur. Toutes les octaves ont un écart de six tons. Pour cette raison on les appelle : intervalles justes"/>
          <p:cNvSpPr txBox="1">
            <a:spLocks noGrp="1"/>
          </p:cNvSpPr>
          <p:nvPr>
            <p:ph type="subTitle" sz="quarter" idx="1"/>
          </p:nvPr>
        </p:nvSpPr>
        <p:spPr>
          <a:xfrm>
            <a:off x="1041400" y="4086716"/>
            <a:ext cx="10252572" cy="1402367"/>
          </a:xfrm>
          <a:prstGeom prst="rect">
            <a:avLst/>
          </a:prstGeom>
        </p:spPr>
        <p:txBody>
          <a:bodyPr/>
          <a:lstStyle/>
          <a:p>
            <a:pPr defTabSz="479044">
              <a:defRPr sz="2788"/>
            </a:pPr>
            <a:r>
              <a:t>Tous les unissons naturels sont à la même hauteur.</a:t>
            </a:r>
            <a:br/>
            <a:r>
              <a:t>Toutes les octaves ont un écart de six tons.</a:t>
            </a:r>
            <a:br/>
            <a:r>
              <a:t>Pour cette raison on les appelle : </a:t>
            </a:r>
            <a:r>
              <a:rPr b="1"/>
              <a:t>intervalles justes</a:t>
            </a:r>
          </a:p>
        </p:txBody>
      </p:sp>
      <p:sp>
        <p:nvSpPr>
          <p:cNvPr id="129" name="All natural unisons are at the same height.…"/>
          <p:cNvSpPr txBox="1"/>
          <p:nvPr/>
        </p:nvSpPr>
        <p:spPr>
          <a:xfrm>
            <a:off x="2211661" y="6500470"/>
            <a:ext cx="8115250" cy="142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900" b="0"/>
            </a:pPr>
            <a:r>
              <a:t>All natural unisons are at the same height. </a:t>
            </a:r>
          </a:p>
          <a:p>
            <a:pPr>
              <a:defRPr sz="2900" b="0"/>
            </a:pPr>
            <a:r>
              <a:t>All octaves are six whole-steps. </a:t>
            </a:r>
          </a:p>
          <a:p>
            <a:pPr>
              <a:defRPr sz="2900" b="0"/>
            </a:pPr>
            <a:r>
              <a:t>For this reason they are called: </a:t>
            </a:r>
            <a:r>
              <a:rPr b="1"/>
              <a:t>perfect intervals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Halbtöne Regel Bande A5 horizontal.jpg" descr="Halbtöne Regel Bande A5 horizont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8798" y="7244526"/>
            <a:ext cx="10887204" cy="801907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reine Primen  -  unissons justes  -  perfect unisons"/>
          <p:cNvSpPr txBox="1"/>
          <p:nvPr/>
        </p:nvSpPr>
        <p:spPr>
          <a:xfrm>
            <a:off x="1538985" y="945325"/>
            <a:ext cx="9215629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reine Primen  -  unissons justes  -  perfect unisons</a:t>
            </a:r>
          </a:p>
        </p:txBody>
      </p:sp>
      <p:pic>
        <p:nvPicPr>
          <p:cNvPr id="133" name="Captura de pantalla 2020-06-02 14.14.37.png" descr="Captura de pantalla 2020-06-02 14.14.3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9817" y="1996251"/>
            <a:ext cx="11325166" cy="1722498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reine Oktaven  -  octaves justes  -  perfect octaves"/>
          <p:cNvSpPr txBox="1"/>
          <p:nvPr/>
        </p:nvSpPr>
        <p:spPr>
          <a:xfrm>
            <a:off x="1879155" y="4094925"/>
            <a:ext cx="9246490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reine Oktaven  -  octaves justes  -  perfect octaves</a:t>
            </a:r>
          </a:p>
        </p:txBody>
      </p:sp>
      <p:pic>
        <p:nvPicPr>
          <p:cNvPr id="135" name="Captura de pantalla 2020-06-02 14.14.16.png" descr="Captura de pantalla 2020-06-02 14.14.1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8647" y="5018029"/>
            <a:ext cx="11447506" cy="1766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ie Quarten (4) und die Quinten (5)"/>
          <p:cNvSpPr txBox="1">
            <a:spLocks noGrp="1"/>
          </p:cNvSpPr>
          <p:nvPr>
            <p:ph type="subTitle" sz="quarter" idx="1"/>
          </p:nvPr>
        </p:nvSpPr>
        <p:spPr>
          <a:xfrm>
            <a:off x="88900" y="1562100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t>Die Quarten (4) und die Quinten (5)</a:t>
            </a:r>
          </a:p>
        </p:txBody>
      </p:sp>
      <p:sp>
        <p:nvSpPr>
          <p:cNvPr id="138" name="Les quartes (4) et les quintes (5)"/>
          <p:cNvSpPr txBox="1"/>
          <p:nvPr/>
        </p:nvSpPr>
        <p:spPr>
          <a:xfrm>
            <a:off x="982408" y="4285152"/>
            <a:ext cx="6772784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Les quartes (4) et les quintes (5)</a:t>
            </a:r>
          </a:p>
        </p:txBody>
      </p:sp>
      <p:sp>
        <p:nvSpPr>
          <p:cNvPr id="139" name="The fourths (4) and the fifths (5)"/>
          <p:cNvSpPr txBox="1"/>
          <p:nvPr/>
        </p:nvSpPr>
        <p:spPr>
          <a:xfrm>
            <a:off x="3740124" y="6921499"/>
            <a:ext cx="6642152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b="0"/>
            </a:lvl1pPr>
          </a:lstStyle>
          <a:p>
            <a:r>
              <a:t>The fourths (4) and the fifths (5)</a:t>
            </a:r>
          </a:p>
        </p:txBody>
      </p:sp>
      <p:pic>
        <p:nvPicPr>
          <p:cNvPr id="140" name="pngwave - 2020-06-01T231021.491.png" descr="pngwave - 2020-06-01T231021.49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1386" y="1010493"/>
            <a:ext cx="6538814" cy="65388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lle natürlichen Quarten sind 2 ½  Töne voneinander entfernt.…"/>
          <p:cNvSpPr txBox="1"/>
          <p:nvPr/>
        </p:nvSpPr>
        <p:spPr>
          <a:xfrm>
            <a:off x="1015676" y="1812770"/>
            <a:ext cx="10304019" cy="1390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t>Alle natürlichen </a:t>
            </a:r>
            <a:r>
              <a:rPr b="1"/>
              <a:t>Quarten</a:t>
            </a:r>
            <a:r>
              <a:t> sind 2 ½  Töne voneinander entfernt.</a:t>
            </a:r>
          </a:p>
          <a:p>
            <a:pPr>
              <a:defRPr sz="2800" b="0"/>
            </a:pPr>
            <a:r>
              <a:t> Alle natürlichen </a:t>
            </a:r>
            <a:r>
              <a:rPr b="1"/>
              <a:t>Quinten</a:t>
            </a:r>
            <a:r>
              <a:t> sind 3 ½  Töne voneinander entfernt.  </a:t>
            </a:r>
          </a:p>
          <a:p>
            <a:pPr>
              <a:defRPr sz="2800" b="0"/>
            </a:pPr>
            <a:r>
              <a:t>Es gibt nur eine </a:t>
            </a:r>
            <a:r>
              <a:rPr u="sng"/>
              <a:t>Ausnahme</a:t>
            </a:r>
            <a:r>
              <a:t> : FA-SI / SI-FA</a:t>
            </a:r>
          </a:p>
        </p:txBody>
      </p:sp>
      <p:sp>
        <p:nvSpPr>
          <p:cNvPr id="143" name="Toutes les Quartes naturelles ont un écart de  2 ½  Tons.…"/>
          <p:cNvSpPr txBox="1">
            <a:spLocks noGrp="1"/>
          </p:cNvSpPr>
          <p:nvPr>
            <p:ph type="subTitle" sz="quarter" idx="1"/>
          </p:nvPr>
        </p:nvSpPr>
        <p:spPr>
          <a:xfrm>
            <a:off x="1041400" y="4086716"/>
            <a:ext cx="10252572" cy="1402367"/>
          </a:xfrm>
          <a:prstGeom prst="rect">
            <a:avLst/>
          </a:prstGeom>
        </p:spPr>
        <p:txBody>
          <a:bodyPr/>
          <a:lstStyle/>
          <a:p>
            <a:pPr>
              <a:defRPr sz="2800"/>
            </a:pPr>
            <a:r>
              <a:t>Toutes les </a:t>
            </a:r>
            <a:r>
              <a:rPr b="1"/>
              <a:t>Quartes</a:t>
            </a:r>
            <a:r>
              <a:t> naturelles ont un écart de  2 ½  Tons.</a:t>
            </a:r>
          </a:p>
          <a:p>
            <a:pPr>
              <a:defRPr sz="2800"/>
            </a:pPr>
            <a:r>
              <a:t> Toutes les </a:t>
            </a:r>
            <a:r>
              <a:rPr b="1"/>
              <a:t>Quintes</a:t>
            </a:r>
            <a:r>
              <a:t> naturelles ont un écart de  3 ½  Tons.  </a:t>
            </a:r>
          </a:p>
          <a:p>
            <a:pPr>
              <a:defRPr sz="2800"/>
            </a:pPr>
            <a:r>
              <a:t>Il y a juste une </a:t>
            </a:r>
            <a:r>
              <a:rPr u="sng"/>
              <a:t>exception</a:t>
            </a:r>
            <a:r>
              <a:t> : FA-SI / SI-FA</a:t>
            </a:r>
          </a:p>
        </p:txBody>
      </p:sp>
      <p:sp>
        <p:nvSpPr>
          <p:cNvPr id="144" name="All natural fourths have a distance of 2 ½ Steps.…"/>
          <p:cNvSpPr txBox="1"/>
          <p:nvPr/>
        </p:nvSpPr>
        <p:spPr>
          <a:xfrm>
            <a:off x="2173542" y="6501206"/>
            <a:ext cx="8191488" cy="1424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900" b="0"/>
            </a:pPr>
            <a:r>
              <a:t>All natural fourths have a distance of 2 ½ Steps. </a:t>
            </a:r>
          </a:p>
          <a:p>
            <a:pPr>
              <a:defRPr sz="2900" b="0"/>
            </a:pPr>
            <a:r>
              <a:t>All natural fourths have a distance of 3 ½ Steps.</a:t>
            </a:r>
          </a:p>
          <a:p>
            <a:pPr>
              <a:defRPr sz="2900" b="0"/>
            </a:pPr>
            <a:r>
              <a:t>There is just on exception : FA-SI / SI-FA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Halbtöne Regel Bande A5 horizontal.jpg" descr="Halbtöne Regel Bande A5 horizont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0604" y="1085477"/>
            <a:ext cx="10027317" cy="738573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reine Quarten  -  quartes justes  -  perfect fourths"/>
          <p:cNvSpPr txBox="1"/>
          <p:nvPr/>
        </p:nvSpPr>
        <p:spPr>
          <a:xfrm>
            <a:off x="1883854" y="2221675"/>
            <a:ext cx="9033892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reine Quarten  -  quartes justes  -  perfect fourths</a:t>
            </a:r>
          </a:p>
        </p:txBody>
      </p:sp>
      <p:sp>
        <p:nvSpPr>
          <p:cNvPr id="148" name="reine Quinten  -  quintes justes  -  perfect fifths"/>
          <p:cNvSpPr txBox="1"/>
          <p:nvPr/>
        </p:nvSpPr>
        <p:spPr>
          <a:xfrm>
            <a:off x="2215197" y="5320475"/>
            <a:ext cx="8574406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reine Quinten  -  quintes justes  -  perfect fifths</a:t>
            </a:r>
          </a:p>
        </p:txBody>
      </p:sp>
      <p:pic>
        <p:nvPicPr>
          <p:cNvPr id="149" name="Captura de pantalla 2020-06-02 15.38.05.png" descr="Captura de pantalla 2020-06-02 15.38.0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1349" y="3010627"/>
            <a:ext cx="9982102" cy="1968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Captura de pantalla 2020-06-02 15.38.14.png" descr="Captura de pantalla 2020-06-02 15.38.1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88742" y="6222339"/>
            <a:ext cx="10027316" cy="18146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Halbtöne Regel Bande A5 horizontal.jpg" descr="Halbtöne Regel Bande A5 horizont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7113" y="980776"/>
            <a:ext cx="9522574" cy="701394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FA-SI / SI-FA = Triton  [ drei ganze Töne / trois tons /  three whole-steps ]"/>
          <p:cNvSpPr txBox="1"/>
          <p:nvPr/>
        </p:nvSpPr>
        <p:spPr>
          <a:xfrm>
            <a:off x="2893504" y="2097800"/>
            <a:ext cx="6955842" cy="1326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rPr b="1"/>
              <a:t>FA-SI / SI-FA</a:t>
            </a:r>
            <a:r>
              <a:t> = Triton</a:t>
            </a:r>
            <a:br/>
            <a:br/>
            <a:r>
              <a:rPr sz="2400"/>
              <a:t>[ drei ganze Töne / trois tons /  three whole-steps ]</a:t>
            </a:r>
          </a:p>
        </p:txBody>
      </p:sp>
      <p:pic>
        <p:nvPicPr>
          <p:cNvPr id="154" name="Captura de pantalla 2020-06-02 16.12.52.png" descr="Captura de pantalla 2020-06-02 16.12.5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83761" y="3760705"/>
            <a:ext cx="6175327" cy="1613107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reine Quarte                         dann                               zu groß ! Quarte juste      =  2½T        alors    FA-SI (3T)   —&gt;  trop grand !…"/>
          <p:cNvSpPr txBox="1"/>
          <p:nvPr/>
        </p:nvSpPr>
        <p:spPr>
          <a:xfrm>
            <a:off x="1774342" y="5704148"/>
            <a:ext cx="9194166" cy="1235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 b="0"/>
            </a:pPr>
            <a:r>
              <a:t>reine Quarte                         dann                               zu groß !</a:t>
            </a:r>
            <a:br/>
            <a:r>
              <a:t>Quarte juste      =  2½T        alors    FA-SI (3T)   —&gt;  trop grand !</a:t>
            </a:r>
          </a:p>
          <a:p>
            <a:pPr algn="l">
              <a:defRPr sz="2500" b="0"/>
            </a:pPr>
            <a:r>
              <a:t>Perfect fourth                       so                                   too big !</a:t>
            </a:r>
          </a:p>
        </p:txBody>
      </p:sp>
      <p:sp>
        <p:nvSpPr>
          <p:cNvPr id="156" name="__________________________________________________"/>
          <p:cNvSpPr txBox="1"/>
          <p:nvPr/>
        </p:nvSpPr>
        <p:spPr>
          <a:xfrm>
            <a:off x="1746249" y="6696748"/>
            <a:ext cx="9004301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b="0"/>
            </a:lvl1pPr>
          </a:lstStyle>
          <a:p>
            <a:r>
              <a:t>__________________________________________________</a:t>
            </a:r>
          </a:p>
        </p:txBody>
      </p:sp>
      <p:sp>
        <p:nvSpPr>
          <p:cNvPr id="157" name="reine Quinte                         dann                               zu klein ! Quinte juste       =  3½T       alors    SI-FA (3T)   —&gt;  trop petit !…"/>
          <p:cNvSpPr txBox="1"/>
          <p:nvPr/>
        </p:nvSpPr>
        <p:spPr>
          <a:xfrm>
            <a:off x="1726564" y="7351394"/>
            <a:ext cx="8970964" cy="1235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 b="0"/>
            </a:pPr>
            <a:r>
              <a:t>reine Quinte                         dann                               zu klein !</a:t>
            </a:r>
            <a:br/>
            <a:r>
              <a:t>Quinte juste       =  3½T       alors    SI-FA (3T)   —&gt;  trop petit !</a:t>
            </a:r>
          </a:p>
          <a:p>
            <a:pPr algn="l">
              <a:defRPr sz="2500" b="0"/>
            </a:pPr>
            <a:r>
              <a:t>Perfect fifth                          so                                   too small !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Captura de pantalla 2020-06-02 16.33.47.png" descr="Captura de pantalla 2020-06-02 16.33.4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6192" y="4255715"/>
            <a:ext cx="10332416" cy="180097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Mit si♭ oder fa♯ werden FA-SI und SI-FA rein…"/>
          <p:cNvSpPr txBox="1"/>
          <p:nvPr/>
        </p:nvSpPr>
        <p:spPr>
          <a:xfrm>
            <a:off x="2422524" y="1628087"/>
            <a:ext cx="8159751" cy="225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t>Mit </a:t>
            </a:r>
            <a:r>
              <a:rPr b="1"/>
              <a:t>si♭</a:t>
            </a:r>
            <a:r>
              <a:t> oder </a:t>
            </a:r>
            <a:r>
              <a:rPr b="1"/>
              <a:t>fa♯</a:t>
            </a:r>
            <a:r>
              <a:t> werden FA-SI und SI-FA </a:t>
            </a:r>
            <a:r>
              <a:rPr u="sng"/>
              <a:t>rein </a:t>
            </a:r>
          </a:p>
          <a:p>
            <a:pPr>
              <a:defRPr sz="2800" b="0"/>
            </a:pPr>
            <a:endParaRPr u="sng"/>
          </a:p>
          <a:p>
            <a:pPr>
              <a:defRPr sz="2800" b="0"/>
            </a:pPr>
            <a:r>
              <a:t>Avec </a:t>
            </a:r>
            <a:r>
              <a:rPr b="1"/>
              <a:t>si♭</a:t>
            </a:r>
            <a:r>
              <a:t> </a:t>
            </a:r>
            <a:r>
              <a:rPr u="sng"/>
              <a:t>ou</a:t>
            </a:r>
            <a:r>
              <a:t> </a:t>
            </a:r>
            <a:r>
              <a:rPr b="1"/>
              <a:t>fa♯</a:t>
            </a:r>
            <a:r>
              <a:t>,  FA-SI et SI-FA deviennent </a:t>
            </a:r>
            <a:r>
              <a:rPr u="sng"/>
              <a:t>justes</a:t>
            </a:r>
          </a:p>
          <a:p>
            <a:pPr>
              <a:defRPr sz="2800" b="0"/>
            </a:pPr>
            <a:endParaRPr u="sng"/>
          </a:p>
          <a:p>
            <a:pPr>
              <a:defRPr sz="2800" b="0"/>
            </a:pPr>
            <a:r>
              <a:t>With </a:t>
            </a:r>
            <a:r>
              <a:rPr b="1"/>
              <a:t>si♭</a:t>
            </a:r>
            <a:r>
              <a:t> or </a:t>
            </a:r>
            <a:r>
              <a:rPr b="1"/>
              <a:t>fa♯</a:t>
            </a:r>
            <a:r>
              <a:t>,   FA-SI and SI-FA become </a:t>
            </a:r>
            <a:r>
              <a:rPr u="sng"/>
              <a:t>perfects</a:t>
            </a:r>
          </a:p>
        </p:txBody>
      </p:sp>
      <p:sp>
        <p:nvSpPr>
          <p:cNvPr id="161" name="reine Quarte…"/>
          <p:cNvSpPr txBox="1"/>
          <p:nvPr/>
        </p:nvSpPr>
        <p:spPr>
          <a:xfrm>
            <a:off x="3034614" y="6974103"/>
            <a:ext cx="2267814" cy="1387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t>reine Quarte</a:t>
            </a:r>
          </a:p>
          <a:p>
            <a:pPr>
              <a:defRPr sz="2800" b="0"/>
            </a:pPr>
            <a:r>
              <a:t>quarte juste</a:t>
            </a:r>
          </a:p>
          <a:p>
            <a:pPr>
              <a:defRPr sz="2800" b="0"/>
            </a:pPr>
            <a:r>
              <a:t>perfect fourth</a:t>
            </a:r>
          </a:p>
        </p:txBody>
      </p:sp>
      <p:sp>
        <p:nvSpPr>
          <p:cNvPr id="162" name="reine Quinte…"/>
          <p:cNvSpPr txBox="1"/>
          <p:nvPr/>
        </p:nvSpPr>
        <p:spPr>
          <a:xfrm>
            <a:off x="8101914" y="7012203"/>
            <a:ext cx="2130197" cy="1387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t>reine Quinte</a:t>
            </a:r>
          </a:p>
          <a:p>
            <a:pPr>
              <a:defRPr sz="2800" b="0"/>
            </a:pPr>
            <a:r>
              <a:t>quinte juste</a:t>
            </a:r>
          </a:p>
          <a:p>
            <a:pPr>
              <a:defRPr sz="2800" b="0"/>
            </a:pPr>
            <a:r>
              <a:t>perfect fifth</a:t>
            </a:r>
          </a:p>
        </p:txBody>
      </p:sp>
      <p:pic>
        <p:nvPicPr>
          <p:cNvPr id="163" name="vvvv.png" descr="vvvv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28812" y="6356643"/>
            <a:ext cx="1498601" cy="673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vvvv.png" descr="vvvv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81121" y="6356643"/>
            <a:ext cx="1498601" cy="673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Intervalle Regeln…"/>
          <p:cNvSpPr txBox="1">
            <a:spLocks noGrp="1"/>
          </p:cNvSpPr>
          <p:nvPr>
            <p:ph type="subTitle" sz="quarter" idx="1"/>
          </p:nvPr>
        </p:nvSpPr>
        <p:spPr>
          <a:xfrm>
            <a:off x="1108099" y="1151127"/>
            <a:ext cx="10788602" cy="1716039"/>
          </a:xfrm>
          <a:prstGeom prst="rect">
            <a:avLst/>
          </a:prstGeom>
        </p:spPr>
        <p:txBody>
          <a:bodyPr/>
          <a:lstStyle/>
          <a:p>
            <a:pPr defTabSz="426466">
              <a:defRPr sz="3431" b="1"/>
            </a:pPr>
            <a:r>
              <a:t>Intervalle Regeln</a:t>
            </a:r>
          </a:p>
          <a:p>
            <a:pPr defTabSz="426466">
              <a:defRPr sz="3431" b="1"/>
            </a:pPr>
            <a:r>
              <a:t>Règles des intervalles</a:t>
            </a:r>
          </a:p>
          <a:p>
            <a:pPr defTabSz="426466">
              <a:defRPr sz="3431" b="1"/>
            </a:pPr>
            <a:r>
              <a:t>Intervals Rules</a:t>
            </a:r>
          </a:p>
        </p:txBody>
      </p:sp>
      <p:sp>
        <p:nvSpPr>
          <p:cNvPr id="167" name="A.- Alle Oktaven (8) und Primen (1) sind rein       Toutes les octaves (8) et les unissons (1) sont justes…"/>
          <p:cNvSpPr txBox="1"/>
          <p:nvPr/>
        </p:nvSpPr>
        <p:spPr>
          <a:xfrm>
            <a:off x="1523149" y="3357213"/>
            <a:ext cx="8035926" cy="1235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4" indent="0" algn="l">
              <a:defRPr sz="2500" b="0"/>
            </a:pPr>
            <a:r>
              <a:t>A.- Alle Oktaven (8) und Primen (1) sind rein</a:t>
            </a:r>
            <a:br/>
            <a:r>
              <a:t>      Toutes les octaves (8) et les unissons (1) sont justes</a:t>
            </a:r>
          </a:p>
          <a:p>
            <a:pPr algn="l">
              <a:defRPr sz="2500" b="0"/>
            </a:pPr>
            <a:r>
              <a:t>      All octaves (8) and unisons (1) are perfect</a:t>
            </a:r>
          </a:p>
        </p:txBody>
      </p:sp>
      <p:sp>
        <p:nvSpPr>
          <p:cNvPr id="168" name="B.- Alle Quarten (4) und Quinten (5) sind rein, außer FA-SI / SI-FA        Toutes les quartes (4) et les quintes (5) sont justes, sauf FA-SI / SI-FA…"/>
          <p:cNvSpPr txBox="1"/>
          <p:nvPr/>
        </p:nvSpPr>
        <p:spPr>
          <a:xfrm>
            <a:off x="1434249" y="4944922"/>
            <a:ext cx="10903255" cy="1311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4" indent="0" algn="l">
              <a:defRPr sz="2600" b="0"/>
            </a:pPr>
            <a:r>
              <a:t>B.- Alle Quarten (4) und Quinten (5) sind rein, </a:t>
            </a:r>
            <a:r>
              <a:rPr u="sng"/>
              <a:t>außer</a:t>
            </a:r>
            <a:r>
              <a:t> FA-SI / SI-FA </a:t>
            </a:r>
            <a:br/>
            <a:r>
              <a:t>      Toutes les quartes (4) et les quintes (5) sont justes, </a:t>
            </a:r>
            <a:r>
              <a:rPr u="sng"/>
              <a:t>sauf</a:t>
            </a:r>
            <a:r>
              <a:t> FA-SI / SI-FA</a:t>
            </a:r>
          </a:p>
          <a:p>
            <a:pPr algn="l">
              <a:defRPr sz="2600" b="0"/>
            </a:pPr>
            <a:r>
              <a:t>      All fourths (4) and fifths (5) are perfect,  </a:t>
            </a:r>
            <a:r>
              <a:rPr u="sng"/>
              <a:t>except</a:t>
            </a:r>
            <a:r>
              <a:t> FA-SI / SI-FA</a:t>
            </a:r>
          </a:p>
        </p:txBody>
      </p:sp>
      <p:sp>
        <p:nvSpPr>
          <p:cNvPr id="169" name="(!)  Mit si♭ oder fa♯, FA-SI / SI-FA werden rein  (!)  Avec si♭ ou fa♯, FA-SI / SI-FA deviennent justes…"/>
          <p:cNvSpPr txBox="1"/>
          <p:nvPr/>
        </p:nvSpPr>
        <p:spPr>
          <a:xfrm>
            <a:off x="1891449" y="6608476"/>
            <a:ext cx="7436206" cy="1485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4" indent="0" algn="l">
              <a:defRPr b="0" i="1"/>
            </a:pPr>
            <a:r>
              <a:t> (!)  Mit si♭ oder fa♯, FA-SI / SI-FA werden rein</a:t>
            </a:r>
            <a:br/>
            <a:r>
              <a:t> (!)  Avec si♭ ou fa♯, FA-SI / SI-FA deviennent justes</a:t>
            </a:r>
          </a:p>
          <a:p>
            <a:pPr algn="l">
              <a:defRPr b="0" i="1"/>
            </a:pPr>
            <a:r>
              <a:t> (!)  With si♭ or fa♯, FA-SI / SI-FA become perfects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uper !                Bravo !               Great !"/>
          <p:cNvSpPr txBox="1"/>
          <p:nvPr/>
        </p:nvSpPr>
        <p:spPr>
          <a:xfrm>
            <a:off x="1762074" y="1348384"/>
            <a:ext cx="9480652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t>Super !                Bravo !               Great !</a:t>
            </a:r>
          </a:p>
        </p:txBody>
      </p:sp>
      <p:pic>
        <p:nvPicPr>
          <p:cNvPr id="172" name="Great EMOJI.png" descr="Great EMOJ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0897" y="2136858"/>
            <a:ext cx="1742406" cy="174240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Viel Glück !        Bonne chance !      Good luck !"/>
          <p:cNvSpPr txBox="1"/>
          <p:nvPr/>
        </p:nvSpPr>
        <p:spPr>
          <a:xfrm>
            <a:off x="1116037" y="6499921"/>
            <a:ext cx="11052125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t>Viel Glück !        Bonne chance !      Good luck !</a:t>
            </a:r>
          </a:p>
        </p:txBody>
      </p:sp>
      <p:sp>
        <p:nvSpPr>
          <p:cNvPr id="174" name="Du mußt die Regel A und B auswendig lernen"/>
          <p:cNvSpPr txBox="1"/>
          <p:nvPr/>
        </p:nvSpPr>
        <p:spPr>
          <a:xfrm>
            <a:off x="2448998" y="3958416"/>
            <a:ext cx="8106804" cy="573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 b="0"/>
            </a:lvl1pPr>
          </a:lstStyle>
          <a:p>
            <a:r>
              <a:t>Du mußt die Regel A und B auswendig lernen</a:t>
            </a:r>
          </a:p>
        </p:txBody>
      </p:sp>
      <p:sp>
        <p:nvSpPr>
          <p:cNvPr id="175" name="Tu dois apprendre les règles A et B cœur"/>
          <p:cNvSpPr txBox="1"/>
          <p:nvPr/>
        </p:nvSpPr>
        <p:spPr>
          <a:xfrm>
            <a:off x="2340203" y="4776239"/>
            <a:ext cx="832439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b="0"/>
            </a:lvl1pPr>
          </a:lstStyle>
          <a:p>
            <a:r>
              <a:rPr dirty="0"/>
              <a:t>Tu </a:t>
            </a:r>
            <a:r>
              <a:rPr dirty="0" err="1"/>
              <a:t>dois</a:t>
            </a:r>
            <a:r>
              <a:rPr dirty="0"/>
              <a:t> </a:t>
            </a:r>
            <a:r>
              <a:rPr dirty="0" err="1"/>
              <a:t>apprendre</a:t>
            </a:r>
            <a:r>
              <a:rPr dirty="0"/>
              <a:t> les </a:t>
            </a:r>
            <a:r>
              <a:rPr dirty="0" err="1"/>
              <a:t>règles</a:t>
            </a:r>
            <a:r>
              <a:rPr dirty="0"/>
              <a:t> A et B </a:t>
            </a:r>
            <a:r>
              <a:rPr lang="es-ES" dirty="0"/>
              <a:t>par </a:t>
            </a:r>
            <a:r>
              <a:rPr dirty="0" err="1"/>
              <a:t>cœur</a:t>
            </a:r>
            <a:endParaRPr dirty="0"/>
          </a:p>
        </p:txBody>
      </p:sp>
      <p:sp>
        <p:nvSpPr>
          <p:cNvPr id="176" name="You have to learn rules A and B by heart"/>
          <p:cNvSpPr txBox="1"/>
          <p:nvPr/>
        </p:nvSpPr>
        <p:spPr>
          <a:xfrm>
            <a:off x="2688228" y="5637461"/>
            <a:ext cx="7628345" cy="585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b="0"/>
            </a:lvl1pPr>
          </a:lstStyle>
          <a:p>
            <a:r>
              <a:t>You have to learn rules A and B by heart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607</Words>
  <Application>Microsoft Macintosh PowerPoint</Application>
  <PresentationFormat>Personalizado</PresentationFormat>
  <Paragraphs>64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2</cp:revision>
  <dcterms:modified xsi:type="dcterms:W3CDTF">2020-06-03T21:55:19Z</dcterms:modified>
</cp:coreProperties>
</file>