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4" r:id="rId6"/>
    <p:sldId id="265" r:id="rId7"/>
    <p:sldId id="262" r:id="rId8"/>
    <p:sldId id="263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6"/>
  </p:normalViewPr>
  <p:slideViewPr>
    <p:cSldViewPr snapToGrid="0" snapToObjects="1">
      <p:cViewPr varScale="1">
        <p:scale>
          <a:sx n="72" d="100"/>
          <a:sy n="72" d="100"/>
        </p:scale>
        <p:origin x="14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ie Intervalle (iii)"/>
          <p:cNvSpPr txBox="1"/>
          <p:nvPr/>
        </p:nvSpPr>
        <p:spPr>
          <a:xfrm>
            <a:off x="4446851" y="1222239"/>
            <a:ext cx="495648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Die </a:t>
            </a:r>
            <a:r>
              <a:rPr dirty="0" err="1"/>
              <a:t>Intervalle</a:t>
            </a:r>
            <a:r>
              <a:rPr dirty="0"/>
              <a:t> (</a:t>
            </a:r>
            <a:r>
              <a:rPr lang="es-ES" dirty="0"/>
              <a:t>iv</a:t>
            </a:r>
            <a:r>
              <a:rPr dirty="0"/>
              <a:t>)</a:t>
            </a:r>
          </a:p>
        </p:txBody>
      </p:sp>
      <p:sp>
        <p:nvSpPr>
          <p:cNvPr id="120" name="Les Intervalles (iii)"/>
          <p:cNvSpPr txBox="1"/>
          <p:nvPr/>
        </p:nvSpPr>
        <p:spPr>
          <a:xfrm>
            <a:off x="2371664" y="3446901"/>
            <a:ext cx="536685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Les </a:t>
            </a:r>
            <a:r>
              <a:rPr lang="es-ES" dirty="0"/>
              <a:t>i</a:t>
            </a:r>
            <a:r>
              <a:rPr dirty="0" err="1"/>
              <a:t>ntervalles</a:t>
            </a:r>
            <a:r>
              <a:rPr dirty="0"/>
              <a:t> (</a:t>
            </a:r>
            <a:r>
              <a:rPr lang="es-ES" dirty="0"/>
              <a:t>iv</a:t>
            </a:r>
            <a:r>
              <a:rPr dirty="0"/>
              <a:t>)</a:t>
            </a:r>
          </a:p>
        </p:txBody>
      </p:sp>
      <p:sp>
        <p:nvSpPr>
          <p:cNvPr id="121" name="The Intervals (iii)"/>
          <p:cNvSpPr txBox="1"/>
          <p:nvPr/>
        </p:nvSpPr>
        <p:spPr>
          <a:xfrm>
            <a:off x="1081460" y="5868485"/>
            <a:ext cx="4901983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r>
              <a:rPr dirty="0"/>
              <a:t>The Intervals (</a:t>
            </a:r>
            <a:r>
              <a:rPr lang="es-ES" dirty="0"/>
              <a:t>iv</a:t>
            </a:r>
            <a:r>
              <a:rPr dirty="0"/>
              <a:t>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853F5B-7270-0243-AAF0-337FC9A43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24" y="3549085"/>
            <a:ext cx="7751482" cy="54800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ie Sekunden (2) und die Terzen (3)"/>
          <p:cNvSpPr txBox="1">
            <a:spLocks noGrp="1"/>
          </p:cNvSpPr>
          <p:nvPr>
            <p:ph type="subTitle" sz="quarter" idx="1"/>
          </p:nvPr>
        </p:nvSpPr>
        <p:spPr>
          <a:xfrm>
            <a:off x="113554" y="5059119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rPr dirty="0"/>
              <a:t>Die </a:t>
            </a:r>
            <a:r>
              <a:rPr lang="es-ES" dirty="0" err="1"/>
              <a:t>Sexten</a:t>
            </a:r>
            <a:r>
              <a:rPr dirty="0"/>
              <a:t> (</a:t>
            </a:r>
            <a:r>
              <a:rPr lang="es-ES" dirty="0"/>
              <a:t>6</a:t>
            </a:r>
            <a:r>
              <a:rPr dirty="0"/>
              <a:t>) und die </a:t>
            </a:r>
            <a:r>
              <a:rPr lang="es-ES" dirty="0" err="1"/>
              <a:t>Septimen</a:t>
            </a:r>
            <a:r>
              <a:rPr dirty="0"/>
              <a:t> (</a:t>
            </a:r>
            <a:r>
              <a:rPr lang="es-ES" dirty="0"/>
              <a:t>7</a:t>
            </a:r>
            <a:r>
              <a:rPr dirty="0"/>
              <a:t>)</a:t>
            </a:r>
          </a:p>
        </p:txBody>
      </p:sp>
      <p:sp>
        <p:nvSpPr>
          <p:cNvPr id="125" name="Les secondes (2) et les tierces (3)"/>
          <p:cNvSpPr txBox="1"/>
          <p:nvPr/>
        </p:nvSpPr>
        <p:spPr>
          <a:xfrm>
            <a:off x="3134917" y="6555754"/>
            <a:ext cx="689932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0"/>
            </a:lvl1pPr>
          </a:lstStyle>
          <a:p>
            <a:r>
              <a:rPr dirty="0"/>
              <a:t>Les </a:t>
            </a:r>
            <a:r>
              <a:rPr lang="es-ES" dirty="0" err="1"/>
              <a:t>sixtes</a:t>
            </a:r>
            <a:r>
              <a:rPr dirty="0"/>
              <a:t> (</a:t>
            </a:r>
            <a:r>
              <a:rPr lang="es-ES" dirty="0"/>
              <a:t>6</a:t>
            </a:r>
            <a:r>
              <a:rPr dirty="0"/>
              <a:t>) et les </a:t>
            </a:r>
            <a:r>
              <a:rPr lang="es-ES" dirty="0" err="1"/>
              <a:t>septièm</a:t>
            </a:r>
            <a:r>
              <a:rPr dirty="0" err="1"/>
              <a:t>es</a:t>
            </a:r>
            <a:r>
              <a:rPr dirty="0"/>
              <a:t> (</a:t>
            </a:r>
            <a:r>
              <a:rPr lang="es-ES" dirty="0"/>
              <a:t>7</a:t>
            </a:r>
            <a:r>
              <a:rPr dirty="0"/>
              <a:t>)</a:t>
            </a:r>
          </a:p>
        </p:txBody>
      </p:sp>
      <p:sp>
        <p:nvSpPr>
          <p:cNvPr id="126" name="The seconds (2) and the thirds (3)"/>
          <p:cNvSpPr txBox="1"/>
          <p:nvPr/>
        </p:nvSpPr>
        <p:spPr>
          <a:xfrm>
            <a:off x="4498582" y="7977201"/>
            <a:ext cx="7506863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800" b="0"/>
            </a:lvl1pPr>
          </a:lstStyle>
          <a:p>
            <a:r>
              <a:rPr dirty="0"/>
              <a:t>The </a:t>
            </a:r>
            <a:r>
              <a:rPr lang="es-ES" dirty="0" err="1"/>
              <a:t>sixths</a:t>
            </a:r>
            <a:r>
              <a:rPr dirty="0"/>
              <a:t> (</a:t>
            </a:r>
            <a:r>
              <a:rPr lang="es-ES" dirty="0"/>
              <a:t>6</a:t>
            </a:r>
            <a:r>
              <a:rPr dirty="0"/>
              <a:t>) and the</a:t>
            </a:r>
            <a:r>
              <a:rPr lang="es-ES" dirty="0"/>
              <a:t> </a:t>
            </a:r>
            <a:r>
              <a:rPr lang="es-ES" dirty="0" err="1"/>
              <a:t>seventh</a:t>
            </a:r>
            <a:r>
              <a:rPr dirty="0"/>
              <a:t>s (</a:t>
            </a:r>
            <a:r>
              <a:rPr lang="es-ES" dirty="0"/>
              <a:t>7</a:t>
            </a:r>
            <a:r>
              <a:rPr dirty="0"/>
              <a:t>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4D8A50-8924-ED48-A8DE-E2922ECAE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17" y="901971"/>
            <a:ext cx="7818551" cy="37908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Nous avons déjà vu les intervalles justes (8, 1, 4, 5). Regardons maintenant ce qui se passe avec les secondes (2) :"/>
          <p:cNvSpPr txBox="1"/>
          <p:nvPr/>
        </p:nvSpPr>
        <p:spPr>
          <a:xfrm>
            <a:off x="2402061" y="4281437"/>
            <a:ext cx="7845096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rPr lang="es-ES" dirty="0"/>
              <a:t>Les </a:t>
            </a:r>
            <a:r>
              <a:rPr lang="es-ES" dirty="0" err="1"/>
              <a:t>sixtes</a:t>
            </a:r>
            <a:r>
              <a:rPr lang="es-ES" dirty="0"/>
              <a:t> (6) et les </a:t>
            </a:r>
            <a:r>
              <a:rPr lang="es-ES" dirty="0" err="1"/>
              <a:t>septièmes</a:t>
            </a:r>
            <a:r>
              <a:rPr lang="es-ES" dirty="0"/>
              <a:t> (7) son </a:t>
            </a:r>
            <a:r>
              <a:rPr lang="es-ES" dirty="0" err="1"/>
              <a:t>également</a:t>
            </a:r>
            <a:endParaRPr lang="es-ES" dirty="0"/>
          </a:p>
          <a:p>
            <a:pPr>
              <a:defRPr sz="2800" b="0"/>
            </a:pPr>
            <a:r>
              <a:rPr lang="es-ES" dirty="0" err="1"/>
              <a:t>majeures</a:t>
            </a:r>
            <a:r>
              <a:rPr lang="es-ES" dirty="0"/>
              <a:t> et </a:t>
            </a:r>
            <a:r>
              <a:rPr lang="es-ES" dirty="0" err="1"/>
              <a:t>mineures</a:t>
            </a:r>
            <a:endParaRPr dirty="0"/>
          </a:p>
        </p:txBody>
      </p:sp>
      <p:sp>
        <p:nvSpPr>
          <p:cNvPr id="130" name="Wir haben bereits die reine Intervalle gesehen (8, 1, 4, 5).…"/>
          <p:cNvSpPr txBox="1"/>
          <p:nvPr/>
        </p:nvSpPr>
        <p:spPr>
          <a:xfrm>
            <a:off x="2629687" y="1670466"/>
            <a:ext cx="738984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b="0"/>
            </a:pPr>
            <a:r>
              <a:rPr lang="es-ES" dirty="0"/>
              <a:t>Die </a:t>
            </a:r>
            <a:r>
              <a:rPr lang="es-ES" dirty="0" err="1"/>
              <a:t>Sixten</a:t>
            </a:r>
            <a:r>
              <a:rPr lang="es-ES" dirty="0"/>
              <a:t> (6) </a:t>
            </a:r>
            <a:r>
              <a:rPr lang="es-ES" dirty="0" err="1"/>
              <a:t>und</a:t>
            </a:r>
            <a:r>
              <a:rPr lang="es-ES" dirty="0"/>
              <a:t> die </a:t>
            </a:r>
            <a:r>
              <a:rPr lang="es-ES" dirty="0" err="1"/>
              <a:t>Septimen</a:t>
            </a:r>
            <a:r>
              <a:rPr lang="es-ES" dirty="0"/>
              <a:t> (7) </a:t>
            </a:r>
            <a:r>
              <a:rPr lang="es-ES" dirty="0" err="1"/>
              <a:t>sind</a:t>
            </a:r>
            <a:r>
              <a:rPr lang="es-ES" dirty="0"/>
              <a:t> </a:t>
            </a:r>
            <a:r>
              <a:rPr lang="es-ES" dirty="0" err="1"/>
              <a:t>auch</a:t>
            </a:r>
            <a:r>
              <a:rPr lang="es-ES" dirty="0"/>
              <a:t> </a:t>
            </a:r>
          </a:p>
          <a:p>
            <a:pPr>
              <a:defRPr sz="2800" b="0"/>
            </a:pPr>
            <a:r>
              <a:rPr lang="es-ES" dirty="0" err="1"/>
              <a:t>groß</a:t>
            </a:r>
            <a:r>
              <a:rPr lang="es-ES" dirty="0"/>
              <a:t> </a:t>
            </a:r>
            <a:r>
              <a:rPr lang="es-ES" dirty="0" err="1"/>
              <a:t>und</a:t>
            </a:r>
            <a:r>
              <a:rPr lang="es-ES" dirty="0"/>
              <a:t> </a:t>
            </a:r>
            <a:r>
              <a:rPr lang="es-ES" dirty="0" err="1"/>
              <a:t>klein</a:t>
            </a:r>
            <a:r>
              <a:rPr lang="es-ES" dirty="0"/>
              <a:t> </a:t>
            </a:r>
            <a:endParaRPr dirty="0"/>
          </a:p>
        </p:txBody>
      </p:sp>
      <p:sp>
        <p:nvSpPr>
          <p:cNvPr id="131" name="We have already seen the perfect intervals (8, 1, 4, 5).…"/>
          <p:cNvSpPr txBox="1"/>
          <p:nvPr/>
        </p:nvSpPr>
        <p:spPr>
          <a:xfrm>
            <a:off x="3082076" y="6537407"/>
            <a:ext cx="612347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 b="0"/>
            </a:pPr>
            <a:r>
              <a:rPr lang="es-ES" dirty="0" err="1"/>
              <a:t>Sixths</a:t>
            </a:r>
            <a:r>
              <a:rPr lang="es-ES" dirty="0"/>
              <a:t> (6) and </a:t>
            </a:r>
            <a:r>
              <a:rPr lang="es-ES" dirty="0" err="1"/>
              <a:t>Sevenths</a:t>
            </a:r>
            <a:r>
              <a:rPr lang="es-ES" dirty="0"/>
              <a:t> (7) are </a:t>
            </a:r>
            <a:r>
              <a:rPr lang="es-ES" dirty="0" err="1"/>
              <a:t>also</a:t>
            </a:r>
            <a:br>
              <a:rPr lang="es-ES" dirty="0"/>
            </a:br>
            <a:r>
              <a:rPr lang="es-ES" dirty="0" err="1"/>
              <a:t>major</a:t>
            </a:r>
            <a:r>
              <a:rPr lang="es-ES" dirty="0"/>
              <a:t> and </a:t>
            </a:r>
            <a:r>
              <a:rPr lang="es-ES" dirty="0" err="1"/>
              <a:t>minor</a:t>
            </a:r>
            <a:r>
              <a:rPr lang="es-ES" dirty="0"/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Wir haben 1 Ton und ½ Ton Sekunden"/>
          <p:cNvSpPr txBox="1"/>
          <p:nvPr/>
        </p:nvSpPr>
        <p:spPr>
          <a:xfrm>
            <a:off x="1538263" y="1200442"/>
            <a:ext cx="917985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rPr lang="de-DE" u="sng" dirty="0"/>
              <a:t>SEXTEN und SEPTIMEN</a:t>
            </a:r>
          </a:p>
          <a:p>
            <a:endParaRPr lang="de-DE" dirty="0"/>
          </a:p>
          <a:p>
            <a:r>
              <a:rPr lang="de-DE" dirty="0"/>
              <a:t>Mit zwei Halbtöne drin = </a:t>
            </a:r>
            <a:r>
              <a:rPr lang="de-DE" b="1" dirty="0"/>
              <a:t>klein</a:t>
            </a:r>
            <a:br>
              <a:rPr lang="de-DE" b="1" dirty="0"/>
            </a:br>
            <a:r>
              <a:rPr lang="de-DE" dirty="0"/>
              <a:t>.</a:t>
            </a:r>
          </a:p>
          <a:p>
            <a:r>
              <a:rPr lang="de-DE" dirty="0"/>
              <a:t>Mit einem Halbton drin = </a:t>
            </a:r>
            <a:r>
              <a:rPr lang="de-DE" b="1" dirty="0"/>
              <a:t>groß</a:t>
            </a:r>
            <a:r>
              <a:rPr lang="de-DE" dirty="0"/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11B7144-B468-BC43-AAA6-1814D8E876FD}"/>
              </a:ext>
            </a:extLst>
          </p:cNvPr>
          <p:cNvSpPr/>
          <p:nvPr/>
        </p:nvSpPr>
        <p:spPr>
          <a:xfrm>
            <a:off x="1538263" y="3852858"/>
            <a:ext cx="9317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0" u="sng" dirty="0"/>
              <a:t>SIXTES et SEPTIÈMES</a:t>
            </a:r>
          </a:p>
          <a:p>
            <a:endParaRPr lang="fr-FR" b="0" dirty="0"/>
          </a:p>
          <a:p>
            <a:r>
              <a:rPr lang="fr-FR" b="0" dirty="0"/>
              <a:t>Avec deux demi-tons à l‘intérieur = </a:t>
            </a:r>
            <a:r>
              <a:rPr lang="fr-FR" dirty="0"/>
              <a:t>mineure</a:t>
            </a:r>
            <a:br>
              <a:rPr lang="fr-FR" b="0" dirty="0"/>
            </a:br>
            <a:r>
              <a:rPr lang="fr-FR" b="0" dirty="0"/>
              <a:t>.</a:t>
            </a:r>
          </a:p>
          <a:p>
            <a:r>
              <a:rPr lang="fr-FR" b="0" dirty="0"/>
              <a:t>Avec un demi-ton à l‘intérieur = </a:t>
            </a:r>
            <a:r>
              <a:rPr lang="fr-FR" dirty="0"/>
              <a:t>majeure</a:t>
            </a:r>
            <a:endParaRPr lang="fr-FR" b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29030F-393D-7149-BD35-EAE0D89EE13F}"/>
              </a:ext>
            </a:extLst>
          </p:cNvPr>
          <p:cNvSpPr/>
          <p:nvPr/>
        </p:nvSpPr>
        <p:spPr>
          <a:xfrm>
            <a:off x="2945688" y="6495014"/>
            <a:ext cx="65024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0" u="sng" dirty="0"/>
              <a:t>SIXTHS and SEVENTHS</a:t>
            </a:r>
          </a:p>
          <a:p>
            <a:endParaRPr lang="fr-FR" b="0" dirty="0"/>
          </a:p>
          <a:p>
            <a:r>
              <a:rPr lang="fr-FR" b="0" dirty="0" err="1"/>
              <a:t>With</a:t>
            </a:r>
            <a:r>
              <a:rPr lang="fr-FR" b="0" dirty="0"/>
              <a:t> </a:t>
            </a:r>
            <a:r>
              <a:rPr lang="fr-FR" b="0" dirty="0" err="1"/>
              <a:t>two</a:t>
            </a:r>
            <a:r>
              <a:rPr lang="fr-FR" b="0" dirty="0"/>
              <a:t> </a:t>
            </a:r>
            <a:r>
              <a:rPr lang="fr-FR" b="0" dirty="0" err="1"/>
              <a:t>half-steps</a:t>
            </a:r>
            <a:r>
              <a:rPr lang="fr-FR" b="0" dirty="0"/>
              <a:t> </a:t>
            </a:r>
            <a:r>
              <a:rPr lang="fr-FR" b="0" dirty="0" err="1"/>
              <a:t>inside</a:t>
            </a:r>
            <a:r>
              <a:rPr lang="fr-FR" b="0" dirty="0"/>
              <a:t> = </a:t>
            </a:r>
            <a:r>
              <a:rPr lang="fr-FR" dirty="0"/>
              <a:t>minor</a:t>
            </a:r>
            <a:br>
              <a:rPr lang="fr-FR" b="0" dirty="0"/>
            </a:br>
            <a:r>
              <a:rPr lang="fr-FR" b="0" dirty="0"/>
              <a:t>.</a:t>
            </a:r>
          </a:p>
          <a:p>
            <a:r>
              <a:rPr lang="fr-FR" b="0" dirty="0" err="1"/>
              <a:t>With</a:t>
            </a:r>
            <a:r>
              <a:rPr lang="fr-FR" b="0" dirty="0"/>
              <a:t> one </a:t>
            </a:r>
            <a:r>
              <a:rPr lang="fr-FR" b="0" dirty="0" err="1"/>
              <a:t>half-step</a:t>
            </a:r>
            <a:r>
              <a:rPr lang="fr-FR" b="0" dirty="0"/>
              <a:t> </a:t>
            </a:r>
            <a:r>
              <a:rPr lang="fr-FR" b="0" dirty="0" err="1"/>
              <a:t>inside</a:t>
            </a:r>
            <a:r>
              <a:rPr lang="fr-FR" b="0" dirty="0"/>
              <a:t> = </a:t>
            </a:r>
            <a:r>
              <a:rPr lang="fr-FR" dirty="0"/>
              <a:t>major</a:t>
            </a:r>
            <a:endParaRPr lang="fr-FR" b="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9093" y="8214747"/>
            <a:ext cx="10918020" cy="804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6A0B90C-FF3C-FA4C-A83D-18392FB01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03" y="1285689"/>
            <a:ext cx="89662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7413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Halbtöne Regel Bande A5 horizontal.jpg" descr="Halbtöne Regel Bande A5 horizont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9093" y="8214747"/>
            <a:ext cx="10918020" cy="804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87FDD4-FB9A-1E41-91CF-7CB1DE4F1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653" y="921870"/>
            <a:ext cx="94869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2384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Intervalle Regeln…"/>
          <p:cNvSpPr txBox="1">
            <a:spLocks noGrp="1"/>
          </p:cNvSpPr>
          <p:nvPr>
            <p:ph type="subTitle" sz="quarter" idx="1"/>
          </p:nvPr>
        </p:nvSpPr>
        <p:spPr>
          <a:xfrm>
            <a:off x="1108099" y="1151127"/>
            <a:ext cx="10788602" cy="1716039"/>
          </a:xfrm>
          <a:prstGeom prst="rect">
            <a:avLst/>
          </a:prstGeom>
        </p:spPr>
        <p:txBody>
          <a:bodyPr/>
          <a:lstStyle/>
          <a:p>
            <a:pPr defTabSz="426466">
              <a:defRPr sz="3431" b="1"/>
            </a:pPr>
            <a:r>
              <a:rPr dirty="0" err="1"/>
              <a:t>Intervalle</a:t>
            </a:r>
            <a:r>
              <a:rPr dirty="0"/>
              <a:t> </a:t>
            </a:r>
            <a:r>
              <a:rPr dirty="0" err="1"/>
              <a:t>Regeln</a:t>
            </a:r>
            <a:endParaRPr dirty="0"/>
          </a:p>
          <a:p>
            <a:pPr defTabSz="426466">
              <a:defRPr sz="3431" b="1"/>
            </a:pPr>
            <a:r>
              <a:rPr dirty="0" err="1"/>
              <a:t>Règles</a:t>
            </a:r>
            <a:r>
              <a:rPr dirty="0"/>
              <a:t> des </a:t>
            </a:r>
            <a:r>
              <a:rPr dirty="0" err="1"/>
              <a:t>intervalles</a:t>
            </a:r>
            <a:endParaRPr dirty="0"/>
          </a:p>
          <a:p>
            <a:pPr defTabSz="426466">
              <a:defRPr sz="3431" b="1"/>
            </a:pPr>
            <a:r>
              <a:rPr dirty="0"/>
              <a:t>Intervals Rules</a:t>
            </a:r>
          </a:p>
        </p:txBody>
      </p:sp>
      <p:sp>
        <p:nvSpPr>
          <p:cNvPr id="154" name="C.- Die Sekunden (2) sind klein (½ Ton) oder groß (1 Ton)       Les secondes (2) sont mineures (½ Ton) ou majeures (1 Ton)…"/>
          <p:cNvSpPr txBox="1"/>
          <p:nvPr/>
        </p:nvSpPr>
        <p:spPr>
          <a:xfrm>
            <a:off x="3512799" y="3394766"/>
            <a:ext cx="5979201" cy="195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0" algn="l">
              <a:lnSpc>
                <a:spcPct val="150000"/>
              </a:lnSpc>
              <a:defRPr sz="2500" b="0"/>
            </a:pPr>
            <a:r>
              <a:rPr lang="es-ES" sz="2800" dirty="0"/>
              <a:t>E</a:t>
            </a:r>
            <a:r>
              <a:rPr sz="2800" dirty="0"/>
              <a:t>.- Die </a:t>
            </a:r>
            <a:r>
              <a:rPr lang="es-ES" sz="2800" dirty="0" err="1"/>
              <a:t>Sexten</a:t>
            </a:r>
            <a:r>
              <a:rPr sz="2800" dirty="0"/>
              <a:t> 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 </a:t>
            </a:r>
            <a:r>
              <a:rPr lang="es-ES" sz="2800" dirty="0" err="1"/>
              <a:t>und</a:t>
            </a:r>
            <a:r>
              <a:rPr lang="es-ES" sz="2800" dirty="0"/>
              <a:t> </a:t>
            </a:r>
            <a:r>
              <a:rPr lang="es-ES" sz="2800" dirty="0" err="1"/>
              <a:t>Septimen</a:t>
            </a:r>
            <a:r>
              <a:rPr lang="es-ES" sz="2800" dirty="0"/>
              <a:t> (7)</a:t>
            </a:r>
          </a:p>
          <a:p>
            <a:pPr lvl="4" indent="0" algn="l">
              <a:lnSpc>
                <a:spcPct val="150000"/>
              </a:lnSpc>
              <a:defRPr sz="2500" b="0"/>
            </a:pPr>
            <a:r>
              <a:rPr lang="es-ES" sz="2800" dirty="0"/>
              <a:t>      </a:t>
            </a:r>
            <a:r>
              <a:rPr sz="2800" dirty="0"/>
              <a:t>Les s</a:t>
            </a:r>
            <a:r>
              <a:rPr lang="es-ES" sz="2800" dirty="0" err="1"/>
              <a:t>ixtes</a:t>
            </a:r>
            <a:r>
              <a:rPr lang="es-ES" sz="2800" dirty="0"/>
              <a:t> </a:t>
            </a:r>
            <a:r>
              <a:rPr sz="2800" dirty="0"/>
              <a:t>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et les </a:t>
            </a:r>
            <a:r>
              <a:rPr lang="es-ES" sz="2800" dirty="0" err="1"/>
              <a:t>septièmes</a:t>
            </a:r>
            <a:r>
              <a:rPr lang="es-ES" sz="2800" dirty="0"/>
              <a:t> (7)</a:t>
            </a:r>
            <a:endParaRPr sz="2800" dirty="0"/>
          </a:p>
          <a:p>
            <a:pPr algn="l">
              <a:lnSpc>
                <a:spcPct val="150000"/>
              </a:lnSpc>
              <a:defRPr sz="2500" b="0"/>
            </a:pPr>
            <a:r>
              <a:rPr sz="2800" dirty="0"/>
              <a:t>      S</a:t>
            </a:r>
            <a:r>
              <a:rPr lang="es-ES" sz="2800" dirty="0" err="1"/>
              <a:t>ixth</a:t>
            </a:r>
            <a:r>
              <a:rPr sz="2800" dirty="0"/>
              <a:t>s (</a:t>
            </a:r>
            <a:r>
              <a:rPr lang="es-ES" sz="2800" dirty="0"/>
              <a:t>6</a:t>
            </a:r>
            <a:r>
              <a:rPr sz="2800" dirty="0"/>
              <a:t>) </a:t>
            </a:r>
            <a:r>
              <a:rPr lang="es-ES" sz="2800" dirty="0"/>
              <a:t>and </a:t>
            </a:r>
            <a:r>
              <a:rPr lang="es-ES" sz="2800" dirty="0" err="1"/>
              <a:t>Sevenths</a:t>
            </a:r>
            <a:r>
              <a:rPr lang="es-ES" sz="2800" dirty="0"/>
              <a:t> (7)</a:t>
            </a:r>
            <a:endParaRPr sz="2800" dirty="0"/>
          </a:p>
        </p:txBody>
      </p:sp>
      <p:sp>
        <p:nvSpPr>
          <p:cNvPr id="6" name="½  Ton  = kleine Sekunde…">
            <a:extLst>
              <a:ext uri="{FF2B5EF4-FFF2-40B4-BE49-F238E27FC236}">
                <a16:creationId xmlns:a16="http://schemas.microsoft.com/office/drawing/2014/main" id="{AA1FD6AF-F5A5-0D44-9549-8A82534A2048}"/>
              </a:ext>
            </a:extLst>
          </p:cNvPr>
          <p:cNvSpPr txBox="1"/>
          <p:nvPr/>
        </p:nvSpPr>
        <p:spPr>
          <a:xfrm>
            <a:off x="775587" y="6829607"/>
            <a:ext cx="1500411" cy="585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2 </a:t>
            </a:r>
            <a:r>
              <a:rPr lang="es-ES" dirty="0" err="1"/>
              <a:t>Smileys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36CBA63-5B48-6543-86AB-B2F28C913711}"/>
              </a:ext>
            </a:extLst>
          </p:cNvPr>
          <p:cNvSpPr txBox="1"/>
          <p:nvPr/>
        </p:nvSpPr>
        <p:spPr>
          <a:xfrm>
            <a:off x="2317798" y="6302303"/>
            <a:ext cx="388407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kleine</a:t>
            </a:r>
            <a:r>
              <a:rPr lang="es-ES" dirty="0"/>
              <a:t>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Septime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Septième</a:t>
            </a:r>
            <a:r>
              <a:rPr lang="es-ES" dirty="0"/>
              <a:t> </a:t>
            </a:r>
            <a:r>
              <a:rPr lang="es-ES" dirty="0" err="1"/>
              <a:t>mineure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Minor</a:t>
            </a:r>
            <a:r>
              <a:rPr lang="es-ES" dirty="0"/>
              <a:t> </a:t>
            </a:r>
            <a:r>
              <a:rPr lang="es-ES" dirty="0" err="1"/>
              <a:t>Sixth</a:t>
            </a:r>
            <a:r>
              <a:rPr lang="es-ES" dirty="0"/>
              <a:t>/</a:t>
            </a:r>
            <a:r>
              <a:rPr lang="es-ES" dirty="0" err="1"/>
              <a:t>Seventh</a:t>
            </a:r>
            <a:endParaRPr kumimoji="0" lang="es-ES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½  Ton  = kleine Sekunde…">
            <a:extLst>
              <a:ext uri="{FF2B5EF4-FFF2-40B4-BE49-F238E27FC236}">
                <a16:creationId xmlns:a16="http://schemas.microsoft.com/office/drawing/2014/main" id="{E636EA3F-9D7D-F84A-B375-8DB7FC4C7B4B}"/>
              </a:ext>
            </a:extLst>
          </p:cNvPr>
          <p:cNvSpPr txBox="1"/>
          <p:nvPr/>
        </p:nvSpPr>
        <p:spPr>
          <a:xfrm>
            <a:off x="6913149" y="6846176"/>
            <a:ext cx="1335302" cy="585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1 </a:t>
            </a:r>
            <a:r>
              <a:rPr lang="es-ES" dirty="0" err="1"/>
              <a:t>Smiley</a:t>
            </a:r>
            <a:endParaRPr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BA6385-5F01-2A47-ACCD-803935542727}"/>
              </a:ext>
            </a:extLst>
          </p:cNvPr>
          <p:cNvSpPr txBox="1"/>
          <p:nvPr/>
        </p:nvSpPr>
        <p:spPr>
          <a:xfrm>
            <a:off x="8290015" y="6302303"/>
            <a:ext cx="3882473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große</a:t>
            </a:r>
            <a:r>
              <a:rPr lang="es-ES" dirty="0"/>
              <a:t>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Septime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Sixte</a:t>
            </a:r>
            <a:r>
              <a:rPr lang="es-ES" dirty="0"/>
              <a:t>/</a:t>
            </a:r>
            <a:r>
              <a:rPr lang="es-ES" dirty="0" err="1"/>
              <a:t>Septième</a:t>
            </a:r>
            <a:r>
              <a:rPr lang="es-ES" dirty="0"/>
              <a:t> </a:t>
            </a:r>
            <a:r>
              <a:rPr lang="es-ES" dirty="0" err="1"/>
              <a:t>majeure</a:t>
            </a:r>
            <a:endParaRPr lang="es-ES" dirty="0"/>
          </a:p>
          <a:p>
            <a:pPr algn="l">
              <a:lnSpc>
                <a:spcPct val="150000"/>
              </a:lnSpc>
            </a:pPr>
            <a:r>
              <a:rPr lang="es-ES" dirty="0"/>
              <a:t>= </a:t>
            </a:r>
            <a:r>
              <a:rPr lang="es-ES" dirty="0" err="1"/>
              <a:t>Major</a:t>
            </a:r>
            <a:r>
              <a:rPr lang="es-ES" dirty="0"/>
              <a:t> </a:t>
            </a:r>
            <a:r>
              <a:rPr lang="es-ES" dirty="0" err="1"/>
              <a:t>Sixth</a:t>
            </a:r>
            <a:r>
              <a:rPr lang="es-ES" dirty="0"/>
              <a:t>/</a:t>
            </a:r>
            <a:r>
              <a:rPr lang="es-ES" dirty="0" err="1"/>
              <a:t>Seventh</a:t>
            </a:r>
            <a:endParaRPr kumimoji="0" lang="es-ES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D0A3AB-E8C9-AD40-9427-30226669434C}"/>
              </a:ext>
            </a:extLst>
          </p:cNvPr>
          <p:cNvSpPr txBox="1"/>
          <p:nvPr/>
        </p:nvSpPr>
        <p:spPr>
          <a:xfrm>
            <a:off x="11638648" y="8477732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uper !                Bravo !               Great !"/>
          <p:cNvSpPr txBox="1"/>
          <p:nvPr/>
        </p:nvSpPr>
        <p:spPr>
          <a:xfrm>
            <a:off x="1762074" y="1348384"/>
            <a:ext cx="9480652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t>Super !                Bravo !               Great !</a:t>
            </a:r>
          </a:p>
        </p:txBody>
      </p:sp>
      <p:pic>
        <p:nvPicPr>
          <p:cNvPr id="158" name="Great EMOJI.png" descr="Great EMOJ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0897" y="2136858"/>
            <a:ext cx="1742406" cy="174240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Viel Glück !        Bonne chance !      Good luck !"/>
          <p:cNvSpPr txBox="1"/>
          <p:nvPr/>
        </p:nvSpPr>
        <p:spPr>
          <a:xfrm>
            <a:off x="1116037" y="6898701"/>
            <a:ext cx="11052125" cy="7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 b="0"/>
            </a:lvl1pPr>
          </a:lstStyle>
          <a:p>
            <a:r>
              <a:rPr dirty="0" err="1"/>
              <a:t>Viel</a:t>
            </a:r>
            <a:r>
              <a:rPr dirty="0"/>
              <a:t> </a:t>
            </a:r>
            <a:r>
              <a:rPr dirty="0" err="1"/>
              <a:t>Glück</a:t>
            </a:r>
            <a:r>
              <a:rPr dirty="0"/>
              <a:t> !        Bonne chance !      Good luck !</a:t>
            </a:r>
          </a:p>
        </p:txBody>
      </p:sp>
      <p:sp>
        <p:nvSpPr>
          <p:cNvPr id="160" name="Du mußt die Regel C und D auswendig lernen"/>
          <p:cNvSpPr txBox="1"/>
          <p:nvPr/>
        </p:nvSpPr>
        <p:spPr>
          <a:xfrm>
            <a:off x="2171898" y="3955182"/>
            <a:ext cx="8661025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b="0"/>
            </a:lvl1pPr>
          </a:lstStyle>
          <a:p>
            <a:r>
              <a:rPr lang="es-ES" dirty="0"/>
              <a:t>Diese </a:t>
            </a:r>
            <a:r>
              <a:rPr lang="es-ES" dirty="0" err="1"/>
              <a:t>ist</a:t>
            </a:r>
            <a:r>
              <a:rPr lang="es-ES" dirty="0"/>
              <a:t> die </a:t>
            </a:r>
            <a:r>
              <a:rPr lang="es-ES" dirty="0" err="1"/>
              <a:t>letzte</a:t>
            </a:r>
            <a:r>
              <a:rPr lang="es-ES" dirty="0"/>
              <a:t> </a:t>
            </a:r>
            <a:r>
              <a:rPr lang="es-ES" dirty="0" err="1"/>
              <a:t>Intervalle</a:t>
            </a:r>
            <a:r>
              <a:rPr lang="es-ES" dirty="0"/>
              <a:t> </a:t>
            </a:r>
            <a:r>
              <a:rPr lang="es-ES" dirty="0" err="1"/>
              <a:t>Regel</a:t>
            </a:r>
            <a:r>
              <a:rPr lang="es-ES" dirty="0"/>
              <a:t> </a:t>
            </a:r>
            <a:r>
              <a:rPr lang="es-ES" dirty="0" err="1"/>
              <a:t>zu</a:t>
            </a:r>
            <a:r>
              <a:rPr lang="es-ES" dirty="0"/>
              <a:t> </a:t>
            </a:r>
            <a:r>
              <a:rPr lang="es-ES" dirty="0" err="1"/>
              <a:t>lernen</a:t>
            </a:r>
            <a:r>
              <a:rPr lang="es-ES" dirty="0"/>
              <a:t> (E) !</a:t>
            </a:r>
            <a:endParaRPr dirty="0"/>
          </a:p>
        </p:txBody>
      </p:sp>
      <p:sp>
        <p:nvSpPr>
          <p:cNvPr id="161" name="Tu dois apprendre les règles C et D par cœur"/>
          <p:cNvSpPr txBox="1"/>
          <p:nvPr/>
        </p:nvSpPr>
        <p:spPr>
          <a:xfrm>
            <a:off x="1511462" y="4776239"/>
            <a:ext cx="998190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b="0"/>
            </a:lvl1pPr>
          </a:lstStyle>
          <a:p>
            <a:r>
              <a:rPr lang="es-ES" dirty="0" err="1"/>
              <a:t>C’est</a:t>
            </a:r>
            <a:r>
              <a:rPr lang="es-ES" dirty="0"/>
              <a:t> la </a:t>
            </a:r>
            <a:r>
              <a:rPr lang="es-ES" dirty="0" err="1"/>
              <a:t>dernière</a:t>
            </a:r>
            <a:r>
              <a:rPr lang="es-ES" dirty="0"/>
              <a:t> </a:t>
            </a:r>
            <a:r>
              <a:rPr lang="es-ES" dirty="0" err="1"/>
              <a:t>règle</a:t>
            </a:r>
            <a:r>
              <a:rPr lang="es-ES" dirty="0"/>
              <a:t> des </a:t>
            </a:r>
            <a:r>
              <a:rPr lang="es-ES" dirty="0" err="1"/>
              <a:t>intervalles</a:t>
            </a:r>
            <a:r>
              <a:rPr lang="es-ES" dirty="0"/>
              <a:t> </a:t>
            </a:r>
            <a:r>
              <a:rPr lang="es-ES" dirty="0" err="1"/>
              <a:t>à</a:t>
            </a:r>
            <a:r>
              <a:rPr lang="es-ES" dirty="0"/>
              <a:t> </a:t>
            </a:r>
            <a:r>
              <a:rPr lang="es-ES" dirty="0" err="1"/>
              <a:t>apprendre</a:t>
            </a:r>
            <a:r>
              <a:rPr lang="es-ES" dirty="0"/>
              <a:t> (E) !</a:t>
            </a:r>
            <a:endParaRPr dirty="0"/>
          </a:p>
        </p:txBody>
      </p:sp>
      <p:sp>
        <p:nvSpPr>
          <p:cNvPr id="162" name="You have to learn rules C and D by heart"/>
          <p:cNvSpPr txBox="1"/>
          <p:nvPr/>
        </p:nvSpPr>
        <p:spPr>
          <a:xfrm>
            <a:off x="3082402" y="5624832"/>
            <a:ext cx="6840014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b="0"/>
            </a:lvl1pPr>
          </a:lstStyle>
          <a:p>
            <a:r>
              <a:rPr lang="es-ES" dirty="0" err="1"/>
              <a:t>It’s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last</a:t>
            </a:r>
            <a:r>
              <a:rPr lang="es-ES" dirty="0"/>
              <a:t> </a:t>
            </a:r>
            <a:r>
              <a:rPr lang="es-ES" dirty="0" err="1"/>
              <a:t>Interval</a:t>
            </a:r>
            <a:r>
              <a:rPr lang="es-ES" dirty="0"/>
              <a:t> rule to </a:t>
            </a:r>
            <a:r>
              <a:rPr lang="es-ES" dirty="0" err="1"/>
              <a:t>learn</a:t>
            </a:r>
            <a:r>
              <a:rPr lang="es-ES" dirty="0"/>
              <a:t> (E) !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284</Words>
  <Application>Microsoft Macintosh PowerPoint</Application>
  <PresentationFormat>Personalizado</PresentationFormat>
  <Paragraphs>42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15</cp:revision>
  <dcterms:modified xsi:type="dcterms:W3CDTF">2020-11-24T15:38:26Z</dcterms:modified>
</cp:coreProperties>
</file>