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4" r:id="rId6"/>
    <p:sldId id="262" r:id="rId7"/>
    <p:sldId id="263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31"/>
  </p:normalViewPr>
  <p:slideViewPr>
    <p:cSldViewPr snapToGrid="0" snapToObjects="1">
      <p:cViewPr>
        <p:scale>
          <a:sx n="100" d="100"/>
          <a:sy n="100" d="100"/>
        </p:scale>
        <p:origin x="208" y="-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13"/>
          </p:nvPr>
        </p:nvSpPr>
        <p:spPr>
          <a:xfrm>
            <a:off x="1619250" y="6731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6718300" y="638919"/>
            <a:ext cx="5334001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 i="1"/>
            </a:lvl1pPr>
          </a:lstStyle>
          <a:p>
            <a:r>
              <a:t>– Juan López</a:t>
            </a:r>
          </a:p>
        </p:txBody>
      </p:sp>
      <p:sp>
        <p:nvSpPr>
          <p:cNvPr id="94" name="“Escribir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“Escribir una cita aquí” 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ie Intervalle (iii)"/>
          <p:cNvSpPr txBox="1"/>
          <p:nvPr/>
        </p:nvSpPr>
        <p:spPr>
          <a:xfrm>
            <a:off x="5586258" y="1927017"/>
            <a:ext cx="4956485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r>
              <a:rPr dirty="0"/>
              <a:t>Die </a:t>
            </a:r>
            <a:r>
              <a:rPr dirty="0" err="1"/>
              <a:t>Intervalle</a:t>
            </a:r>
            <a:r>
              <a:rPr dirty="0"/>
              <a:t> (</a:t>
            </a:r>
            <a:r>
              <a:rPr lang="es-ES" dirty="0"/>
              <a:t>v</a:t>
            </a:r>
            <a:r>
              <a:rPr dirty="0"/>
              <a:t>)</a:t>
            </a:r>
          </a:p>
        </p:txBody>
      </p:sp>
      <p:sp>
        <p:nvSpPr>
          <p:cNvPr id="120" name="Les Intervalles (iii)"/>
          <p:cNvSpPr txBox="1"/>
          <p:nvPr/>
        </p:nvSpPr>
        <p:spPr>
          <a:xfrm>
            <a:off x="5640760" y="4005701"/>
            <a:ext cx="5366855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r>
              <a:rPr dirty="0"/>
              <a:t>Les </a:t>
            </a:r>
            <a:r>
              <a:rPr lang="es-ES" dirty="0"/>
              <a:t>i</a:t>
            </a:r>
            <a:r>
              <a:rPr dirty="0" err="1"/>
              <a:t>ntervalles</a:t>
            </a:r>
            <a:r>
              <a:rPr dirty="0"/>
              <a:t> (</a:t>
            </a:r>
            <a:r>
              <a:rPr lang="es-ES" dirty="0"/>
              <a:t>v</a:t>
            </a:r>
            <a:r>
              <a:rPr dirty="0"/>
              <a:t>)</a:t>
            </a:r>
          </a:p>
        </p:txBody>
      </p:sp>
      <p:sp>
        <p:nvSpPr>
          <p:cNvPr id="121" name="The Intervals (iii)"/>
          <p:cNvSpPr txBox="1"/>
          <p:nvPr/>
        </p:nvSpPr>
        <p:spPr>
          <a:xfrm>
            <a:off x="5640760" y="6084385"/>
            <a:ext cx="4901983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r>
              <a:rPr dirty="0"/>
              <a:t>The Intervals (</a:t>
            </a:r>
            <a:r>
              <a:rPr lang="es-ES" dirty="0"/>
              <a:t>v</a:t>
            </a:r>
            <a:r>
              <a:rPr dirty="0"/>
              <a:t>)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BC01EAB-B938-824E-9B81-F6A4B2509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5300" y="1282700"/>
            <a:ext cx="6565900" cy="65659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Die Sekunden (2) und die Terzen (3)"/>
          <p:cNvSpPr txBox="1">
            <a:spLocks noGrp="1"/>
          </p:cNvSpPr>
          <p:nvPr>
            <p:ph type="subTitle" sz="quarter" idx="1"/>
          </p:nvPr>
        </p:nvSpPr>
        <p:spPr>
          <a:xfrm>
            <a:off x="1238636" y="1626726"/>
            <a:ext cx="10464800" cy="11303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s-ES" dirty="0"/>
              <a:t> </a:t>
            </a:r>
            <a:r>
              <a:rPr lang="es-ES" dirty="0" err="1"/>
              <a:t>Durch</a:t>
            </a:r>
            <a:r>
              <a:rPr lang="es-ES" dirty="0"/>
              <a:t> den ♯ </a:t>
            </a:r>
            <a:r>
              <a:rPr lang="es-ES" dirty="0" err="1"/>
              <a:t>und</a:t>
            </a:r>
            <a:r>
              <a:rPr lang="es-ES" dirty="0"/>
              <a:t> den ♭ </a:t>
            </a:r>
            <a:r>
              <a:rPr lang="es-ES" dirty="0" err="1"/>
              <a:t>können</a:t>
            </a:r>
            <a:r>
              <a:rPr lang="es-ES" dirty="0"/>
              <a:t> </a:t>
            </a:r>
            <a:r>
              <a:rPr lang="es-ES" dirty="0" err="1"/>
              <a:t>wir</a:t>
            </a:r>
            <a:r>
              <a:rPr lang="es-ES" dirty="0"/>
              <a:t> die </a:t>
            </a:r>
            <a:r>
              <a:rPr lang="es-ES" dirty="0" err="1"/>
              <a:t>Intervalle</a:t>
            </a:r>
            <a:r>
              <a:rPr lang="es-ES" dirty="0"/>
              <a:t> </a:t>
            </a:r>
            <a:r>
              <a:rPr lang="es-ES" dirty="0" err="1"/>
              <a:t>verändern</a:t>
            </a:r>
            <a:endParaRPr lang="es-ES" dirty="0"/>
          </a:p>
          <a:p>
            <a:endParaRPr lang="es-ES" dirty="0"/>
          </a:p>
        </p:txBody>
      </p:sp>
      <p:sp>
        <p:nvSpPr>
          <p:cNvPr id="125" name="Les secondes (2) et les tierces (3)"/>
          <p:cNvSpPr txBox="1"/>
          <p:nvPr/>
        </p:nvSpPr>
        <p:spPr>
          <a:xfrm>
            <a:off x="1473071" y="3281708"/>
            <a:ext cx="10230365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 b="0"/>
            </a:lvl1pPr>
          </a:lstStyle>
          <a:p>
            <a:r>
              <a:rPr lang="es-ES" dirty="0" err="1"/>
              <a:t>Avec</a:t>
            </a:r>
            <a:r>
              <a:rPr lang="es-ES" dirty="0"/>
              <a:t> les ♯ et les ♭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peut</a:t>
            </a:r>
            <a:r>
              <a:rPr lang="es-ES" dirty="0"/>
              <a:t> </a:t>
            </a:r>
            <a:r>
              <a:rPr lang="es-ES" dirty="0" err="1"/>
              <a:t>changer</a:t>
            </a:r>
            <a:r>
              <a:rPr lang="es-ES" dirty="0"/>
              <a:t> les </a:t>
            </a:r>
            <a:r>
              <a:rPr lang="es-ES" dirty="0" err="1"/>
              <a:t>intervalles</a:t>
            </a:r>
            <a:endParaRPr dirty="0"/>
          </a:p>
        </p:txBody>
      </p:sp>
      <p:sp>
        <p:nvSpPr>
          <p:cNvPr id="126" name="The seconds (2) and the thirds (3)"/>
          <p:cNvSpPr txBox="1"/>
          <p:nvPr/>
        </p:nvSpPr>
        <p:spPr>
          <a:xfrm>
            <a:off x="1473071" y="4586301"/>
            <a:ext cx="9539470" cy="687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800" b="0"/>
            </a:lvl1pPr>
          </a:lstStyle>
          <a:p>
            <a:r>
              <a:rPr lang="es-ES" dirty="0" err="1"/>
              <a:t>We</a:t>
            </a:r>
            <a:r>
              <a:rPr lang="es-ES" dirty="0"/>
              <a:t> can </a:t>
            </a:r>
            <a:r>
              <a:rPr lang="es-ES" dirty="0" err="1"/>
              <a:t>change</a:t>
            </a:r>
            <a:r>
              <a:rPr lang="es-ES" dirty="0"/>
              <a:t> </a:t>
            </a:r>
            <a:r>
              <a:rPr lang="es-ES" dirty="0" err="1"/>
              <a:t>Intervals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using</a:t>
            </a:r>
            <a:r>
              <a:rPr lang="es-ES" dirty="0"/>
              <a:t> ♯ and ♭</a:t>
            </a:r>
            <a:endParaRPr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FFCB826-2DF4-D04A-BFCF-E61F08F6D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228" y="3643644"/>
            <a:ext cx="6750050" cy="67500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Wir haben 1 Ton und ½ Ton Sekunden"/>
          <p:cNvSpPr txBox="1"/>
          <p:nvPr/>
        </p:nvSpPr>
        <p:spPr>
          <a:xfrm>
            <a:off x="1538263" y="1200442"/>
            <a:ext cx="9179858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rPr lang="de-DE" u="sng" dirty="0"/>
              <a:t>SEXTEN und SEPTIMEN</a:t>
            </a:r>
          </a:p>
          <a:p>
            <a:endParaRPr lang="de-DE" dirty="0"/>
          </a:p>
          <a:p>
            <a:r>
              <a:rPr lang="de-DE" dirty="0"/>
              <a:t>Mit zwei natürlichen Halbtöne drin = </a:t>
            </a:r>
            <a:r>
              <a:rPr lang="de-DE" b="1" dirty="0"/>
              <a:t>klein</a:t>
            </a:r>
            <a:br>
              <a:rPr lang="de-DE" b="1" dirty="0"/>
            </a:br>
            <a:r>
              <a:rPr lang="de-DE" dirty="0"/>
              <a:t>.</a:t>
            </a:r>
          </a:p>
          <a:p>
            <a:r>
              <a:rPr lang="de-DE" dirty="0"/>
              <a:t>Mit einem natürlichen Halbton drin = </a:t>
            </a:r>
            <a:r>
              <a:rPr lang="de-DE" b="1" dirty="0"/>
              <a:t>groß</a:t>
            </a:r>
            <a:r>
              <a:rPr lang="de-DE" dirty="0"/>
              <a:t>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11B7144-B468-BC43-AAA6-1814D8E876FD}"/>
              </a:ext>
            </a:extLst>
          </p:cNvPr>
          <p:cNvSpPr/>
          <p:nvPr/>
        </p:nvSpPr>
        <p:spPr>
          <a:xfrm>
            <a:off x="1538263" y="3852858"/>
            <a:ext cx="93172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0" u="sng" dirty="0"/>
              <a:t>SIXTES et SEPTIÈMES</a:t>
            </a:r>
          </a:p>
          <a:p>
            <a:endParaRPr lang="fr-FR" b="0" dirty="0"/>
          </a:p>
          <a:p>
            <a:r>
              <a:rPr lang="fr-FR" b="0" dirty="0"/>
              <a:t>Avec deux demi-tons à l‘intérieur = </a:t>
            </a:r>
            <a:r>
              <a:rPr lang="fr-FR" dirty="0"/>
              <a:t>mineure</a:t>
            </a:r>
            <a:br>
              <a:rPr lang="fr-FR" b="0" dirty="0"/>
            </a:br>
            <a:r>
              <a:rPr lang="fr-FR" b="0" dirty="0"/>
              <a:t>.</a:t>
            </a:r>
          </a:p>
          <a:p>
            <a:r>
              <a:rPr lang="fr-FR" b="0" dirty="0"/>
              <a:t>Avec un demi-ton à l‘intérieur = </a:t>
            </a:r>
            <a:r>
              <a:rPr lang="fr-FR" dirty="0"/>
              <a:t>majeure</a:t>
            </a:r>
            <a:endParaRPr lang="fr-FR" b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529030F-393D-7149-BD35-EAE0D89EE13F}"/>
              </a:ext>
            </a:extLst>
          </p:cNvPr>
          <p:cNvSpPr/>
          <p:nvPr/>
        </p:nvSpPr>
        <p:spPr>
          <a:xfrm>
            <a:off x="2945688" y="6495014"/>
            <a:ext cx="65024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0" u="sng" dirty="0"/>
              <a:t>SIXTHS and SEVENTHS</a:t>
            </a:r>
          </a:p>
          <a:p>
            <a:endParaRPr lang="fr-FR" b="0" dirty="0"/>
          </a:p>
          <a:p>
            <a:r>
              <a:rPr lang="fr-FR" b="0" dirty="0" err="1"/>
              <a:t>With</a:t>
            </a:r>
            <a:r>
              <a:rPr lang="fr-FR" b="0" dirty="0"/>
              <a:t> </a:t>
            </a:r>
            <a:r>
              <a:rPr lang="fr-FR" b="0" dirty="0" err="1"/>
              <a:t>two</a:t>
            </a:r>
            <a:r>
              <a:rPr lang="fr-FR" b="0" dirty="0"/>
              <a:t> </a:t>
            </a:r>
            <a:r>
              <a:rPr lang="fr-FR" b="0" dirty="0" err="1"/>
              <a:t>half-steps</a:t>
            </a:r>
            <a:r>
              <a:rPr lang="fr-FR" b="0" dirty="0"/>
              <a:t> </a:t>
            </a:r>
            <a:r>
              <a:rPr lang="fr-FR" b="0" dirty="0" err="1"/>
              <a:t>inside</a:t>
            </a:r>
            <a:r>
              <a:rPr lang="fr-FR" b="0" dirty="0"/>
              <a:t> = </a:t>
            </a:r>
            <a:r>
              <a:rPr lang="fr-FR" dirty="0"/>
              <a:t>minor</a:t>
            </a:r>
            <a:br>
              <a:rPr lang="fr-FR" b="0" dirty="0"/>
            </a:br>
            <a:r>
              <a:rPr lang="fr-FR" b="0" dirty="0"/>
              <a:t>.</a:t>
            </a:r>
          </a:p>
          <a:p>
            <a:r>
              <a:rPr lang="fr-FR" b="0" dirty="0" err="1"/>
              <a:t>With</a:t>
            </a:r>
            <a:r>
              <a:rPr lang="fr-FR" b="0" dirty="0"/>
              <a:t> one </a:t>
            </a:r>
            <a:r>
              <a:rPr lang="fr-FR" b="0" dirty="0" err="1"/>
              <a:t>half-step</a:t>
            </a:r>
            <a:r>
              <a:rPr lang="fr-FR" b="0" dirty="0"/>
              <a:t> </a:t>
            </a:r>
            <a:r>
              <a:rPr lang="fr-FR" b="0" dirty="0" err="1"/>
              <a:t>inside</a:t>
            </a:r>
            <a:r>
              <a:rPr lang="fr-FR" b="0" dirty="0"/>
              <a:t> = </a:t>
            </a:r>
            <a:r>
              <a:rPr lang="fr-FR" dirty="0"/>
              <a:t>major</a:t>
            </a:r>
            <a:endParaRPr lang="fr-FR" b="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Halbtöne Regel Bande A5 horizontal.jpg" descr="Halbtöne Regel Bande A5 horizonta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9093" y="8214747"/>
            <a:ext cx="10918020" cy="80417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6A9FCE3-01CF-5946-A729-741079DCE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976" y="1006606"/>
            <a:ext cx="7748253" cy="28741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B8DED8F-AE76-A547-AC45-4C4644E96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976" y="4563955"/>
            <a:ext cx="7748253" cy="296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7413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Intervalle Regeln…"/>
          <p:cNvSpPr txBox="1">
            <a:spLocks noGrp="1"/>
          </p:cNvSpPr>
          <p:nvPr>
            <p:ph type="subTitle" sz="quarter" idx="1"/>
          </p:nvPr>
        </p:nvSpPr>
        <p:spPr>
          <a:xfrm>
            <a:off x="1108099" y="1151127"/>
            <a:ext cx="10788602" cy="1716039"/>
          </a:xfrm>
          <a:prstGeom prst="rect">
            <a:avLst/>
          </a:prstGeom>
        </p:spPr>
        <p:txBody>
          <a:bodyPr/>
          <a:lstStyle/>
          <a:p>
            <a:pPr defTabSz="426466">
              <a:defRPr sz="3431" b="1"/>
            </a:pPr>
            <a:r>
              <a:rPr dirty="0" err="1"/>
              <a:t>Intervalle</a:t>
            </a:r>
            <a:r>
              <a:rPr dirty="0"/>
              <a:t> </a:t>
            </a:r>
            <a:r>
              <a:rPr dirty="0" err="1"/>
              <a:t>Regeln</a:t>
            </a:r>
            <a:endParaRPr dirty="0"/>
          </a:p>
          <a:p>
            <a:pPr defTabSz="426466">
              <a:defRPr sz="3431" b="1"/>
            </a:pPr>
            <a:r>
              <a:rPr dirty="0" err="1"/>
              <a:t>Règles</a:t>
            </a:r>
            <a:r>
              <a:rPr dirty="0"/>
              <a:t> des </a:t>
            </a:r>
            <a:r>
              <a:rPr dirty="0" err="1"/>
              <a:t>intervalles</a:t>
            </a:r>
            <a:endParaRPr dirty="0"/>
          </a:p>
          <a:p>
            <a:pPr defTabSz="426466">
              <a:defRPr sz="3431" b="1"/>
            </a:pPr>
            <a:r>
              <a:rPr dirty="0"/>
              <a:t>Intervals Rules</a:t>
            </a:r>
          </a:p>
        </p:txBody>
      </p:sp>
      <p:sp>
        <p:nvSpPr>
          <p:cNvPr id="154" name="C.- Die Sekunden (2) sind klein (½ Ton) oder groß (1 Ton)       Les secondes (2) sont mineures (½ Ton) ou majeures (1 Ton)…"/>
          <p:cNvSpPr txBox="1"/>
          <p:nvPr/>
        </p:nvSpPr>
        <p:spPr>
          <a:xfrm>
            <a:off x="3512799" y="3394766"/>
            <a:ext cx="5979201" cy="195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4" indent="0" algn="l">
              <a:lnSpc>
                <a:spcPct val="150000"/>
              </a:lnSpc>
              <a:defRPr sz="2500" b="0"/>
            </a:pPr>
            <a:r>
              <a:rPr lang="es-ES" sz="2800" dirty="0"/>
              <a:t>E</a:t>
            </a:r>
            <a:r>
              <a:rPr sz="2800" dirty="0"/>
              <a:t>.- Die </a:t>
            </a:r>
            <a:r>
              <a:rPr lang="es-ES" sz="2800" dirty="0" err="1"/>
              <a:t>Sexten</a:t>
            </a:r>
            <a:r>
              <a:rPr sz="2800" dirty="0"/>
              <a:t> (</a:t>
            </a:r>
            <a:r>
              <a:rPr lang="es-ES" sz="2800" dirty="0"/>
              <a:t>6</a:t>
            </a:r>
            <a:r>
              <a:rPr sz="2800" dirty="0"/>
              <a:t>) </a:t>
            </a:r>
            <a:r>
              <a:rPr lang="es-ES" sz="2800" dirty="0"/>
              <a:t> </a:t>
            </a:r>
            <a:r>
              <a:rPr lang="es-ES" sz="2800" dirty="0" err="1"/>
              <a:t>und</a:t>
            </a:r>
            <a:r>
              <a:rPr lang="es-ES" sz="2800" dirty="0"/>
              <a:t> </a:t>
            </a:r>
            <a:r>
              <a:rPr lang="es-ES" sz="2800" dirty="0" err="1"/>
              <a:t>Septimen</a:t>
            </a:r>
            <a:r>
              <a:rPr lang="es-ES" sz="2800" dirty="0"/>
              <a:t> (7)</a:t>
            </a:r>
          </a:p>
          <a:p>
            <a:pPr lvl="4" indent="0" algn="l">
              <a:lnSpc>
                <a:spcPct val="150000"/>
              </a:lnSpc>
              <a:defRPr sz="2500" b="0"/>
            </a:pPr>
            <a:r>
              <a:rPr lang="es-ES" sz="2800" dirty="0"/>
              <a:t>      </a:t>
            </a:r>
            <a:r>
              <a:rPr sz="2800" dirty="0"/>
              <a:t>Les s</a:t>
            </a:r>
            <a:r>
              <a:rPr lang="es-ES" sz="2800" dirty="0" err="1"/>
              <a:t>ixtes</a:t>
            </a:r>
            <a:r>
              <a:rPr lang="es-ES" sz="2800" dirty="0"/>
              <a:t> </a:t>
            </a:r>
            <a:r>
              <a:rPr sz="2800" dirty="0"/>
              <a:t>(</a:t>
            </a:r>
            <a:r>
              <a:rPr lang="es-ES" sz="2800" dirty="0"/>
              <a:t>6</a:t>
            </a:r>
            <a:r>
              <a:rPr sz="2800" dirty="0"/>
              <a:t>) </a:t>
            </a:r>
            <a:r>
              <a:rPr lang="es-ES" sz="2800" dirty="0"/>
              <a:t>et les </a:t>
            </a:r>
            <a:r>
              <a:rPr lang="es-ES" sz="2800" dirty="0" err="1"/>
              <a:t>septièmes</a:t>
            </a:r>
            <a:r>
              <a:rPr lang="es-ES" sz="2800" dirty="0"/>
              <a:t> (7)</a:t>
            </a:r>
            <a:endParaRPr sz="2800" dirty="0"/>
          </a:p>
          <a:p>
            <a:pPr algn="l">
              <a:lnSpc>
                <a:spcPct val="150000"/>
              </a:lnSpc>
              <a:defRPr sz="2500" b="0"/>
            </a:pPr>
            <a:r>
              <a:rPr sz="2800" dirty="0"/>
              <a:t>      S</a:t>
            </a:r>
            <a:r>
              <a:rPr lang="es-ES" sz="2800" dirty="0" err="1"/>
              <a:t>ixth</a:t>
            </a:r>
            <a:r>
              <a:rPr sz="2800" dirty="0"/>
              <a:t>s (</a:t>
            </a:r>
            <a:r>
              <a:rPr lang="es-ES" sz="2800" dirty="0"/>
              <a:t>6</a:t>
            </a:r>
            <a:r>
              <a:rPr sz="2800" dirty="0"/>
              <a:t>) </a:t>
            </a:r>
            <a:r>
              <a:rPr lang="es-ES" sz="2800" dirty="0"/>
              <a:t>and </a:t>
            </a:r>
            <a:r>
              <a:rPr lang="es-ES" sz="2800" dirty="0" err="1"/>
              <a:t>Sevenths</a:t>
            </a:r>
            <a:r>
              <a:rPr lang="es-ES" sz="2800" dirty="0"/>
              <a:t> (7)</a:t>
            </a:r>
            <a:endParaRPr sz="2800" dirty="0"/>
          </a:p>
        </p:txBody>
      </p:sp>
      <p:sp>
        <p:nvSpPr>
          <p:cNvPr id="6" name="½  Ton  = kleine Sekunde…">
            <a:extLst>
              <a:ext uri="{FF2B5EF4-FFF2-40B4-BE49-F238E27FC236}">
                <a16:creationId xmlns:a16="http://schemas.microsoft.com/office/drawing/2014/main" id="{AA1FD6AF-F5A5-0D44-9549-8A82534A2048}"/>
              </a:ext>
            </a:extLst>
          </p:cNvPr>
          <p:cNvSpPr txBox="1"/>
          <p:nvPr/>
        </p:nvSpPr>
        <p:spPr>
          <a:xfrm>
            <a:off x="775587" y="6829607"/>
            <a:ext cx="1500411" cy="585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dirty="0"/>
              <a:t>2 </a:t>
            </a:r>
            <a:r>
              <a:rPr lang="es-ES" dirty="0" err="1"/>
              <a:t>Smileys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36CBA63-5B48-6543-86AB-B2F28C913711}"/>
              </a:ext>
            </a:extLst>
          </p:cNvPr>
          <p:cNvSpPr txBox="1"/>
          <p:nvPr/>
        </p:nvSpPr>
        <p:spPr>
          <a:xfrm>
            <a:off x="2317798" y="6302303"/>
            <a:ext cx="3884077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dirty="0"/>
              <a:t>= </a:t>
            </a:r>
            <a:r>
              <a:rPr lang="es-ES" dirty="0" err="1"/>
              <a:t>kleine</a:t>
            </a:r>
            <a:r>
              <a:rPr lang="es-ES" dirty="0"/>
              <a:t> </a:t>
            </a:r>
            <a:r>
              <a:rPr lang="es-ES" dirty="0" err="1"/>
              <a:t>Sixte</a:t>
            </a:r>
            <a:r>
              <a:rPr lang="es-ES" dirty="0"/>
              <a:t>/</a:t>
            </a:r>
            <a:r>
              <a:rPr lang="es-ES" dirty="0" err="1"/>
              <a:t>Septime</a:t>
            </a:r>
            <a:endParaRPr lang="es-ES" dirty="0"/>
          </a:p>
          <a:p>
            <a:pPr algn="l">
              <a:lnSpc>
                <a:spcPct val="150000"/>
              </a:lnSpc>
            </a:pPr>
            <a:r>
              <a:rPr lang="es-ES" dirty="0"/>
              <a:t>= </a:t>
            </a:r>
            <a:r>
              <a:rPr lang="es-ES" dirty="0" err="1"/>
              <a:t>Sixte</a:t>
            </a:r>
            <a:r>
              <a:rPr lang="es-ES" dirty="0"/>
              <a:t>/</a:t>
            </a:r>
            <a:r>
              <a:rPr lang="es-ES" dirty="0" err="1"/>
              <a:t>Septième</a:t>
            </a:r>
            <a:r>
              <a:rPr lang="es-ES" dirty="0"/>
              <a:t> </a:t>
            </a:r>
            <a:r>
              <a:rPr lang="es-ES" dirty="0" err="1"/>
              <a:t>mineure</a:t>
            </a:r>
            <a:endParaRPr lang="es-ES" dirty="0"/>
          </a:p>
          <a:p>
            <a:pPr algn="l">
              <a:lnSpc>
                <a:spcPct val="150000"/>
              </a:lnSpc>
            </a:pPr>
            <a:r>
              <a:rPr lang="es-ES" dirty="0"/>
              <a:t>= </a:t>
            </a:r>
            <a:r>
              <a:rPr lang="es-ES" dirty="0" err="1"/>
              <a:t>Minor</a:t>
            </a:r>
            <a:r>
              <a:rPr lang="es-ES" dirty="0"/>
              <a:t> </a:t>
            </a:r>
            <a:r>
              <a:rPr lang="es-ES" dirty="0" err="1"/>
              <a:t>Sixth</a:t>
            </a:r>
            <a:r>
              <a:rPr lang="es-ES" dirty="0"/>
              <a:t>/</a:t>
            </a:r>
            <a:r>
              <a:rPr lang="es-ES" dirty="0" err="1"/>
              <a:t>Seventh</a:t>
            </a:r>
            <a:endParaRPr kumimoji="0" lang="es-ES" sz="24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½  Ton  = kleine Sekunde…">
            <a:extLst>
              <a:ext uri="{FF2B5EF4-FFF2-40B4-BE49-F238E27FC236}">
                <a16:creationId xmlns:a16="http://schemas.microsoft.com/office/drawing/2014/main" id="{E636EA3F-9D7D-F84A-B375-8DB7FC4C7B4B}"/>
              </a:ext>
            </a:extLst>
          </p:cNvPr>
          <p:cNvSpPr txBox="1"/>
          <p:nvPr/>
        </p:nvSpPr>
        <p:spPr>
          <a:xfrm>
            <a:off x="6913149" y="6846176"/>
            <a:ext cx="1335302" cy="585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dirty="0"/>
              <a:t>1 </a:t>
            </a:r>
            <a:r>
              <a:rPr lang="es-ES" dirty="0" err="1"/>
              <a:t>Smiley</a:t>
            </a:r>
            <a:endParaRPr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CBA6385-5F01-2A47-ACCD-803935542727}"/>
              </a:ext>
            </a:extLst>
          </p:cNvPr>
          <p:cNvSpPr txBox="1"/>
          <p:nvPr/>
        </p:nvSpPr>
        <p:spPr>
          <a:xfrm>
            <a:off x="8290015" y="6302303"/>
            <a:ext cx="3884077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dirty="0"/>
              <a:t>= </a:t>
            </a:r>
            <a:r>
              <a:rPr lang="es-ES" dirty="0" err="1"/>
              <a:t>kleine</a:t>
            </a:r>
            <a:r>
              <a:rPr lang="es-ES" dirty="0"/>
              <a:t> </a:t>
            </a:r>
            <a:r>
              <a:rPr lang="es-ES" dirty="0" err="1"/>
              <a:t>Sixte</a:t>
            </a:r>
            <a:r>
              <a:rPr lang="es-ES" dirty="0"/>
              <a:t>/</a:t>
            </a:r>
            <a:r>
              <a:rPr lang="es-ES" dirty="0" err="1"/>
              <a:t>Septime</a:t>
            </a:r>
            <a:endParaRPr lang="es-ES" dirty="0"/>
          </a:p>
          <a:p>
            <a:pPr algn="l">
              <a:lnSpc>
                <a:spcPct val="150000"/>
              </a:lnSpc>
            </a:pPr>
            <a:r>
              <a:rPr lang="es-ES" dirty="0"/>
              <a:t>= </a:t>
            </a:r>
            <a:r>
              <a:rPr lang="es-ES" dirty="0" err="1"/>
              <a:t>Sixte</a:t>
            </a:r>
            <a:r>
              <a:rPr lang="es-ES" dirty="0"/>
              <a:t>/</a:t>
            </a:r>
            <a:r>
              <a:rPr lang="es-ES" dirty="0" err="1"/>
              <a:t>Septième</a:t>
            </a:r>
            <a:r>
              <a:rPr lang="es-ES" dirty="0"/>
              <a:t> </a:t>
            </a:r>
            <a:r>
              <a:rPr lang="es-ES" dirty="0" err="1"/>
              <a:t>mineure</a:t>
            </a:r>
            <a:endParaRPr lang="es-ES" dirty="0"/>
          </a:p>
          <a:p>
            <a:pPr algn="l">
              <a:lnSpc>
                <a:spcPct val="150000"/>
              </a:lnSpc>
            </a:pPr>
            <a:r>
              <a:rPr lang="es-ES" dirty="0"/>
              <a:t>= </a:t>
            </a:r>
            <a:r>
              <a:rPr lang="es-ES" dirty="0" err="1"/>
              <a:t>Minor</a:t>
            </a:r>
            <a:r>
              <a:rPr lang="es-ES" dirty="0"/>
              <a:t> </a:t>
            </a:r>
            <a:r>
              <a:rPr lang="es-ES" dirty="0" err="1"/>
              <a:t>Sixth</a:t>
            </a:r>
            <a:r>
              <a:rPr lang="es-ES" dirty="0"/>
              <a:t>/</a:t>
            </a:r>
            <a:r>
              <a:rPr lang="es-ES" dirty="0" err="1"/>
              <a:t>Seventh</a:t>
            </a:r>
            <a:endParaRPr kumimoji="0" lang="es-ES" sz="24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uper !                Bravo !               Great !"/>
          <p:cNvSpPr txBox="1"/>
          <p:nvPr/>
        </p:nvSpPr>
        <p:spPr>
          <a:xfrm>
            <a:off x="1762074" y="1348384"/>
            <a:ext cx="9480652" cy="70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 b="0"/>
            </a:lvl1pPr>
          </a:lstStyle>
          <a:p>
            <a:r>
              <a:t>Super !                Bravo !               Great !</a:t>
            </a:r>
          </a:p>
        </p:txBody>
      </p:sp>
      <p:pic>
        <p:nvPicPr>
          <p:cNvPr id="158" name="Great EMOJI.png" descr="Great EMOJ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70897" y="2136858"/>
            <a:ext cx="1742406" cy="1742406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Viel Glück !        Bonne chance !      Good luck !"/>
          <p:cNvSpPr txBox="1"/>
          <p:nvPr/>
        </p:nvSpPr>
        <p:spPr>
          <a:xfrm>
            <a:off x="1116037" y="6898701"/>
            <a:ext cx="11052125" cy="70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 b="0"/>
            </a:lvl1pPr>
          </a:lstStyle>
          <a:p>
            <a:r>
              <a:rPr dirty="0" err="1"/>
              <a:t>Viel</a:t>
            </a:r>
            <a:r>
              <a:rPr dirty="0"/>
              <a:t> </a:t>
            </a:r>
            <a:r>
              <a:rPr dirty="0" err="1"/>
              <a:t>Glück</a:t>
            </a:r>
            <a:r>
              <a:rPr dirty="0"/>
              <a:t> !        Bonne chance !      Good luck !</a:t>
            </a:r>
          </a:p>
        </p:txBody>
      </p:sp>
      <p:sp>
        <p:nvSpPr>
          <p:cNvPr id="160" name="Du mußt die Regel C und D auswendig lernen"/>
          <p:cNvSpPr txBox="1"/>
          <p:nvPr/>
        </p:nvSpPr>
        <p:spPr>
          <a:xfrm>
            <a:off x="2171898" y="3955182"/>
            <a:ext cx="8661025" cy="579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 b="0"/>
            </a:lvl1pPr>
          </a:lstStyle>
          <a:p>
            <a:r>
              <a:rPr lang="es-ES" dirty="0"/>
              <a:t>Diese </a:t>
            </a:r>
            <a:r>
              <a:rPr lang="es-ES" dirty="0" err="1"/>
              <a:t>ist</a:t>
            </a:r>
            <a:r>
              <a:rPr lang="es-ES" dirty="0"/>
              <a:t> die </a:t>
            </a:r>
            <a:r>
              <a:rPr lang="es-ES" dirty="0" err="1"/>
              <a:t>letzte</a:t>
            </a:r>
            <a:r>
              <a:rPr lang="es-ES" dirty="0"/>
              <a:t> </a:t>
            </a:r>
            <a:r>
              <a:rPr lang="es-ES" dirty="0" err="1"/>
              <a:t>Intervalle</a:t>
            </a:r>
            <a:r>
              <a:rPr lang="es-ES" dirty="0"/>
              <a:t> </a:t>
            </a:r>
            <a:r>
              <a:rPr lang="es-ES" dirty="0" err="1"/>
              <a:t>Regel</a:t>
            </a:r>
            <a:r>
              <a:rPr lang="es-ES" dirty="0"/>
              <a:t> </a:t>
            </a:r>
            <a:r>
              <a:rPr lang="es-ES" dirty="0" err="1"/>
              <a:t>zu</a:t>
            </a:r>
            <a:r>
              <a:rPr lang="es-ES" dirty="0"/>
              <a:t> </a:t>
            </a:r>
            <a:r>
              <a:rPr lang="es-ES" dirty="0" err="1"/>
              <a:t>lernen</a:t>
            </a:r>
            <a:r>
              <a:rPr lang="es-ES" dirty="0"/>
              <a:t> (E) !</a:t>
            </a:r>
            <a:endParaRPr dirty="0"/>
          </a:p>
        </p:txBody>
      </p:sp>
      <p:sp>
        <p:nvSpPr>
          <p:cNvPr id="161" name="Tu dois apprendre les règles C et D par cœur"/>
          <p:cNvSpPr txBox="1"/>
          <p:nvPr/>
        </p:nvSpPr>
        <p:spPr>
          <a:xfrm>
            <a:off x="1511462" y="4776239"/>
            <a:ext cx="9981900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 b="0"/>
            </a:lvl1pPr>
          </a:lstStyle>
          <a:p>
            <a:r>
              <a:rPr lang="es-ES" dirty="0" err="1"/>
              <a:t>C’est</a:t>
            </a:r>
            <a:r>
              <a:rPr lang="es-ES" dirty="0"/>
              <a:t> la </a:t>
            </a:r>
            <a:r>
              <a:rPr lang="es-ES" dirty="0" err="1"/>
              <a:t>dernière</a:t>
            </a:r>
            <a:r>
              <a:rPr lang="es-ES" dirty="0"/>
              <a:t> </a:t>
            </a:r>
            <a:r>
              <a:rPr lang="es-ES" dirty="0" err="1"/>
              <a:t>règle</a:t>
            </a:r>
            <a:r>
              <a:rPr lang="es-ES" dirty="0"/>
              <a:t> des </a:t>
            </a:r>
            <a:r>
              <a:rPr lang="es-ES" dirty="0" err="1"/>
              <a:t>intervalles</a:t>
            </a:r>
            <a:r>
              <a:rPr lang="es-ES" dirty="0"/>
              <a:t> </a:t>
            </a:r>
            <a:r>
              <a:rPr lang="es-ES" dirty="0" err="1"/>
              <a:t>à</a:t>
            </a:r>
            <a:r>
              <a:rPr lang="es-ES" dirty="0"/>
              <a:t> </a:t>
            </a:r>
            <a:r>
              <a:rPr lang="es-ES" dirty="0" err="1"/>
              <a:t>apprendre</a:t>
            </a:r>
            <a:r>
              <a:rPr lang="es-ES" dirty="0"/>
              <a:t> (E) !</a:t>
            </a:r>
            <a:endParaRPr dirty="0"/>
          </a:p>
        </p:txBody>
      </p:sp>
      <p:sp>
        <p:nvSpPr>
          <p:cNvPr id="162" name="You have to learn rules C and D by heart"/>
          <p:cNvSpPr txBox="1"/>
          <p:nvPr/>
        </p:nvSpPr>
        <p:spPr>
          <a:xfrm>
            <a:off x="3082402" y="5624832"/>
            <a:ext cx="6840014" cy="610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b="0"/>
            </a:lvl1pPr>
          </a:lstStyle>
          <a:p>
            <a:r>
              <a:rPr lang="es-ES" dirty="0" err="1"/>
              <a:t>It’s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last</a:t>
            </a:r>
            <a:r>
              <a:rPr lang="es-ES" dirty="0"/>
              <a:t> </a:t>
            </a:r>
            <a:r>
              <a:rPr lang="es-ES" dirty="0" err="1"/>
              <a:t>Interval</a:t>
            </a:r>
            <a:r>
              <a:rPr lang="es-ES" dirty="0"/>
              <a:t> rule to </a:t>
            </a:r>
            <a:r>
              <a:rPr lang="es-ES" dirty="0" err="1"/>
              <a:t>learn</a:t>
            </a:r>
            <a:r>
              <a:rPr lang="es-ES" dirty="0"/>
              <a:t> (E) !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236</Words>
  <Application>Microsoft Macintosh PowerPoint</Application>
  <PresentationFormat>Personalizado</PresentationFormat>
  <Paragraphs>37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Helvetica Neue</vt:lpstr>
      <vt:lpstr>Helvetica Neue Light</vt:lpstr>
      <vt:lpstr>Helvetica Neue Medium</vt:lpstr>
      <vt:lpstr>Black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Microsoft Office User</cp:lastModifiedBy>
  <cp:revision>14</cp:revision>
  <dcterms:modified xsi:type="dcterms:W3CDTF">2020-06-04T20:39:18Z</dcterms:modified>
</cp:coreProperties>
</file>